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_rels/presentation.xml.rels" ContentType="application/vnd.openxmlformats-package.relationships+xml"/>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2.png" ContentType="image/png"/>
  <Override PartName="/ppt/media/image20.png" ContentType="image/png"/>
  <Override PartName="/ppt/media/image21.png" ContentType="image/png"/>
  <Override PartName="/ppt/media/image19.png" ContentType="image/png"/>
  <Override PartName="/ppt/media/image1.png" ContentType="image/png"/>
  <Override PartName="/ppt/media/image18.jpeg" ContentType="image/jpeg"/>
  <Override PartName="/ppt/media/image16.jpeg" ContentType="image/jpeg"/>
  <Override PartName="/ppt/media/image15.png" ContentType="image/png"/>
  <Override PartName="/ppt/media/image14.png" ContentType="image/png"/>
  <Override PartName="/ppt/media/image3.png" ContentType="image/png"/>
  <Override PartName="/ppt/media/image17.jpeg" ContentType="image/jpeg"/>
  <Override PartName="/ppt/media/image2.png" ContentType="image/png"/>
  <Override PartName="/ppt/media/image9.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4"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buNone/>
            </a:pPr>
            <a:r>
              <a:rPr b="0" lang="en-IN" sz="1400" spc="-1" strike="noStrike">
                <a:latin typeface="Times New Roman"/>
              </a:rPr>
              <a:t>&lt;date/time&gt;</a:t>
            </a:r>
            <a:endParaRPr b="0" lang="en-IN" sz="1400" spc="-1" strike="noStrike">
              <a:latin typeface="Times New Roman"/>
            </a:endParaRPr>
          </a:p>
        </p:txBody>
      </p:sp>
      <p:sp>
        <p:nvSpPr>
          <p:cNvPr id="45"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46"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buNone/>
            </a:pPr>
            <a:fld id="{9F61E82F-107C-4B1D-8A73-FB4D8666EBE7}"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6040" cy="3085920"/>
          </a:xfrm>
          <a:prstGeom prst="rect">
            <a:avLst/>
          </a:prstGeom>
          <a:ln w="0">
            <a:noFill/>
          </a:ln>
        </p:spPr>
      </p:sp>
      <p:sp>
        <p:nvSpPr>
          <p:cNvPr id="123"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24"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buNone/>
              <a:tabLst>
                <a:tab algn="l" pos="0"/>
              </a:tabLst>
            </a:pPr>
            <a:fld id="{01672159-3D93-4053-987F-516BFA20623C}"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685800" y="1143000"/>
            <a:ext cx="5486040" cy="3085920"/>
          </a:xfrm>
          <a:prstGeom prst="rect">
            <a:avLst/>
          </a:prstGeom>
          <a:ln w="0">
            <a:noFill/>
          </a:ln>
        </p:spPr>
      </p:sp>
      <p:sp>
        <p:nvSpPr>
          <p:cNvPr id="126"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27"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buNone/>
              <a:tabLst>
                <a:tab algn="l" pos="0"/>
              </a:tabLst>
            </a:pPr>
            <a:fld id="{03B0C8AD-F6FF-4D94-B9E0-1DB366D7F44D}"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685800" y="1143000"/>
            <a:ext cx="5486040" cy="3085920"/>
          </a:xfrm>
          <a:prstGeom prst="rect">
            <a:avLst/>
          </a:prstGeom>
          <a:ln w="0">
            <a:noFill/>
          </a:ln>
        </p:spPr>
      </p:sp>
      <p:sp>
        <p:nvSpPr>
          <p:cNvPr id="129"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30"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buNone/>
              <a:tabLst>
                <a:tab algn="l" pos="0"/>
              </a:tabLst>
            </a:pPr>
            <a:fld id="{FED6763E-EA1F-448F-8645-5F2F1FF28FBD}" type="slidenum">
              <a:rPr b="0" lang="en-US"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55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520"/>
          </a:xfrm>
          <a:prstGeom prst="rect">
            <a:avLst/>
          </a:prstGeom>
          <a:noFill/>
          <a:ln w="0">
            <a:noFill/>
          </a:ln>
        </p:spPr>
        <p:txBody>
          <a:bodyPr anchor="ctr">
            <a:normAutofit/>
          </a:bodyPr>
          <a:p>
            <a:r>
              <a:rPr b="0" lang="en-IN" sz="4400" spc="-1" strike="noStrike">
                <a:solidFill>
                  <a:srgbClr val="000000"/>
                </a:solidFill>
                <a:latin typeface="Arial"/>
              </a:rPr>
              <a:t>Click to </a:t>
            </a:r>
            <a:r>
              <a:rPr b="0" lang="en-IN" sz="4400" spc="-1" strike="noStrike">
                <a:solidFill>
                  <a:srgbClr val="000000"/>
                </a:solidFill>
                <a:latin typeface="Arial"/>
              </a:rPr>
              <a:t>edit the </a:t>
            </a:r>
            <a:r>
              <a:rPr b="0" lang="en-IN" sz="4400" spc="-1" strike="noStrike">
                <a:solidFill>
                  <a:srgbClr val="000000"/>
                </a:solidFill>
                <a:latin typeface="Arial"/>
              </a:rPr>
              <a:t>title text </a:t>
            </a:r>
            <a:r>
              <a:rPr b="0" lang="en-IN" sz="4400" spc="-1" strike="noStrike">
                <a:solidFill>
                  <a:srgbClr val="000000"/>
                </a:solidFill>
                <a:latin typeface="Arial"/>
              </a:rPr>
              <a:t>format</a:t>
            </a:r>
            <a:endParaRPr b="0" lang="en-IN" sz="4400" spc="-1" strike="noStrike">
              <a:solidFill>
                <a:srgbClr val="000000"/>
              </a:solidFill>
              <a:latin typeface="Arial"/>
            </a:endParaRPr>
          </a:p>
        </p:txBody>
      </p:sp>
      <p:sp>
        <p:nvSpPr>
          <p:cNvPr id="1" name="PlaceHolder 2"/>
          <p:cNvSpPr>
            <a:spLocks noGrp="1"/>
          </p:cNvSpPr>
          <p:nvPr>
            <p:ph type="body"/>
          </p:nvPr>
        </p:nvSpPr>
        <p:spPr>
          <a:xfrm>
            <a:off x="838080" y="1825560"/>
            <a:ext cx="10515240" cy="4350960"/>
          </a:xfrm>
          <a:prstGeom prst="rect">
            <a:avLst/>
          </a:prstGeom>
          <a:noFill/>
          <a:ln w="0">
            <a:noFill/>
          </a:ln>
        </p:spPr>
        <p:txBody>
          <a:bodyPr anchor="t">
            <a:normAutofit/>
          </a:bodyPr>
          <a:p>
            <a:pPr marL="432000" indent="-324000">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
        <p:nvSpPr>
          <p:cNvPr id="2" name="PlaceHolder 3"/>
          <p:cNvSpPr>
            <a:spLocks noGrp="1"/>
          </p:cNvSpPr>
          <p:nvPr>
            <p:ph type="dt"/>
          </p:nvPr>
        </p:nvSpPr>
        <p:spPr>
          <a:xfrm>
            <a:off x="838080" y="6356520"/>
            <a:ext cx="2742840" cy="364680"/>
          </a:xfrm>
          <a:prstGeom prst="rect">
            <a:avLst/>
          </a:prstGeom>
          <a:noFill/>
          <a:ln w="0">
            <a:noFill/>
          </a:ln>
        </p:spPr>
        <p:txBody>
          <a:bodyPr anchor="ctr">
            <a:noAutofit/>
          </a:bodyPr>
          <a:p>
            <a:endParaRPr b="0" lang="en-IN"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a:noFill/>
          <a:ln w="0">
            <a:noFill/>
          </a:ln>
        </p:spPr>
        <p:txBody>
          <a:bodyPr anchor="ctr">
            <a:noAutofit/>
          </a:bodyPr>
          <a:p>
            <a:endParaRPr b="0" lang="en-IN"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C8E46012-38B9-4F6D-AD0A-953C543B4253}" type="slidenum">
              <a:rPr b="0" lang="en-US" sz="1200" spc="-1" strike="noStrike">
                <a:solidFill>
                  <a:srgbClr val="888888"/>
                </a:solidFill>
                <a:latin typeface="Calibri"/>
                <a:ea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pypi.org/project/gTTS/" TargetMode="External"/><Relationship Id="rId2" Type="http://schemas.openxmlformats.org/officeDocument/2006/relationships/hyperlink" Target="https://pypi.org/project/SpeechRecognition/" TargetMode="External"/><Relationship Id="rId3" Type="http://schemas.openxmlformats.org/officeDocument/2006/relationships/hyperlink" Target="https://www.analyticsvidhya.com/blog/2021/07/detecting-face-masks-using-transfer-learning-and-pytorch/" TargetMode="External"/><Relationship Id="rId4" Type="http://schemas.openxmlformats.org/officeDocument/2006/relationships/hyperlink" Target="https://pypi.org/project/pydub/" TargetMode="External"/><Relationship Id="rId5" Type="http://schemas.openxmlformats.org/officeDocument/2006/relationships/hyperlink" Target="https://pypi.org/project/opencv-python/" TargetMode="External"/><Relationship Id="rId6" Type="http://schemas.openxmlformats.org/officeDocument/2006/relationships/hyperlink" Target="https://docs.opencv.org/3.4/d6/d00/tutorial_py_root.html" TargetMode="External"/><Relationship Id="rId7" Type="http://schemas.openxmlformats.org/officeDocument/2006/relationships/hyperlink" Target="https://docs.python.org/3/library/smtplib.html" TargetMode="External"/><Relationship Id="rId8" Type="http://schemas.openxmlformats.org/officeDocument/2006/relationships/hyperlink" Target="https://community.openhab.org/t/playsound-stops-working/90266/6" TargetMode="External"/><Relationship Id="rId9" Type="http://schemas.openxmlformats.org/officeDocument/2006/relationships/hyperlink" Target="https://docs.python.org/3/library/time.html" TargetMode="External"/><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docs.python.org/3/library/os.html" TargetMode="External"/><Relationship Id="rId2" Type="http://schemas.openxmlformats.org/officeDocument/2006/relationships/hyperlink" Target="https://docs.python.org/3/library/email.message.html" TargetMode="External"/><Relationship Id="rId3" Type="http://schemas.openxmlformats.org/officeDocument/2006/relationships/hyperlink" Target="https://docs.python.org/3/library/datetime.html" TargetMode="External"/><Relationship Id="rId4" Type="http://schemas.openxmlformats.org/officeDocument/2006/relationships/hyperlink" Target="https://docs.python.org/3/library/imghdr.html" TargetMode="External"/><Relationship Id="rId5" Type="http://schemas.openxmlformats.org/officeDocument/2006/relationships/hyperlink" Target="https://docs.github.com/en/get-started/quickstart/set-up-git" TargetMode="External"/><Relationship Id="rId6" Type="http://schemas.openxmlformats.org/officeDocument/2006/relationships/hyperlink" Target="https://www.youtube.com/watch?v=FPRFYYMlhyw&amp;t=2570s" TargetMode="External"/><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Google Shape;258;p43"/>
          <p:cNvSpPr/>
          <p:nvPr/>
        </p:nvSpPr>
        <p:spPr>
          <a:xfrm>
            <a:off x="-431280" y="6053760"/>
            <a:ext cx="12196080" cy="438840"/>
          </a:xfrm>
          <a:prstGeom prst="rect">
            <a:avLst/>
          </a:prstGeom>
          <a:solidFill>
            <a:schemeClr val="lt1"/>
          </a:solidFill>
          <a:ln w="0">
            <a:noFill/>
          </a:ln>
        </p:spPr>
        <p:style>
          <a:lnRef idx="0"/>
          <a:fillRef idx="0"/>
          <a:effectRef idx="0"/>
          <a:fontRef idx="minor"/>
        </p:style>
      </p:sp>
      <p:sp>
        <p:nvSpPr>
          <p:cNvPr id="48" name="Google Shape;259;p43"/>
          <p:cNvSpPr/>
          <p:nvPr/>
        </p:nvSpPr>
        <p:spPr>
          <a:xfrm>
            <a:off x="347760" y="6211800"/>
            <a:ext cx="45360" cy="613440"/>
          </a:xfrm>
          <a:prstGeom prst="rect">
            <a:avLst/>
          </a:prstGeom>
          <a:solidFill>
            <a:srgbClr val="c00000"/>
          </a:solidFill>
          <a:ln w="0">
            <a:noFill/>
          </a:ln>
        </p:spPr>
        <p:style>
          <a:lnRef idx="0"/>
          <a:fillRef idx="0"/>
          <a:effectRef idx="0"/>
          <a:fontRef idx="minor"/>
        </p:style>
      </p:sp>
      <p:sp>
        <p:nvSpPr>
          <p:cNvPr id="49" name="Google Shape;260;p43"/>
          <p:cNvSpPr/>
          <p:nvPr/>
        </p:nvSpPr>
        <p:spPr>
          <a:xfrm>
            <a:off x="8763120" y="6508800"/>
            <a:ext cx="2742840" cy="364680"/>
          </a:xfrm>
          <a:prstGeom prst="rect">
            <a:avLst/>
          </a:prstGeom>
          <a:noFill/>
          <a:ln w="0">
            <a:noFill/>
          </a:ln>
        </p:spPr>
        <p:style>
          <a:lnRef idx="0"/>
          <a:fillRef idx="0"/>
          <a:effectRef idx="0"/>
          <a:fontRef idx="minor"/>
        </p:style>
      </p:sp>
      <p:sp>
        <p:nvSpPr>
          <p:cNvPr id="50" name="Google Shape;261;p43"/>
          <p:cNvSpPr/>
          <p:nvPr/>
        </p:nvSpPr>
        <p:spPr>
          <a:xfrm flipH="1" rot="10800000">
            <a:off x="9506520" y="5940000"/>
            <a:ext cx="1291320" cy="1157400"/>
          </a:xfrm>
          <a:prstGeom prst="rtTriangle">
            <a:avLst/>
          </a:prstGeom>
          <a:solidFill>
            <a:srgbClr val="f2f2f2">
              <a:alpha val="17000"/>
            </a:srgbClr>
          </a:solidFill>
          <a:ln w="0">
            <a:noFill/>
          </a:ln>
        </p:spPr>
        <p:style>
          <a:lnRef idx="0"/>
          <a:fillRef idx="0"/>
          <a:effectRef idx="0"/>
          <a:fontRef idx="minor"/>
        </p:style>
      </p:sp>
      <p:sp>
        <p:nvSpPr>
          <p:cNvPr id="51" name="Google Shape;262;p43"/>
          <p:cNvSpPr/>
          <p:nvPr/>
        </p:nvSpPr>
        <p:spPr>
          <a:xfrm flipH="1">
            <a:off x="7044840" y="-64800"/>
            <a:ext cx="5146200" cy="5852160"/>
          </a:xfrm>
          <a:prstGeom prst="rtTriangle">
            <a:avLst/>
          </a:prstGeom>
          <a:solidFill>
            <a:srgbClr val="f2f2f2">
              <a:alpha val="17000"/>
            </a:srgbClr>
          </a:solidFill>
          <a:ln w="0">
            <a:noFill/>
          </a:ln>
        </p:spPr>
        <p:style>
          <a:lnRef idx="0"/>
          <a:fillRef idx="0"/>
          <a:effectRef idx="0"/>
          <a:fontRef idx="minor"/>
        </p:style>
      </p:sp>
      <p:sp>
        <p:nvSpPr>
          <p:cNvPr id="52" name="Google Shape;263;p43"/>
          <p:cNvSpPr/>
          <p:nvPr/>
        </p:nvSpPr>
        <p:spPr>
          <a:xfrm>
            <a:off x="2698200" y="1476000"/>
            <a:ext cx="6829200" cy="2796840"/>
          </a:xfrm>
          <a:prstGeom prst="rect">
            <a:avLst/>
          </a:prstGeom>
          <a:gradFill rotWithShape="0">
            <a:gsLst>
              <a:gs pos="0">
                <a:srgbClr val="ffffff">
                  <a:alpha val="0"/>
                </a:srgbClr>
              </a:gs>
              <a:gs pos="100000">
                <a:srgbClr val="ffffff">
                  <a:alpha val="0"/>
                </a:srgbClr>
              </a:gs>
            </a:gsLst>
            <a:lin ang="0"/>
          </a:gradFill>
          <a:ln w="0">
            <a:noFill/>
          </a:ln>
        </p:spPr>
        <p:style>
          <a:lnRef idx="0"/>
          <a:fillRef idx="0"/>
          <a:effectRef idx="0"/>
          <a:fontRef idx="minor"/>
        </p:style>
        <p:txBody>
          <a:bodyPr anchor="ctr">
            <a:noAutofit/>
          </a:bodyPr>
          <a:p>
            <a:pPr algn="ctr">
              <a:lnSpc>
                <a:spcPct val="150000"/>
              </a:lnSpc>
              <a:buNone/>
              <a:tabLst>
                <a:tab algn="l" pos="0"/>
              </a:tabLst>
            </a:pPr>
            <a:r>
              <a:rPr b="0" i="1" lang="en-US" sz="2400" spc="-1" strike="noStrike">
                <a:solidFill>
                  <a:srgbClr val="000000"/>
                </a:solidFill>
                <a:latin typeface="Calibri"/>
                <a:ea typeface="Calibri"/>
              </a:rPr>
              <a:t>Submitted in the partial fulfillment for the award of the degree of</a:t>
            </a:r>
            <a:endParaRPr b="0" lang="en-IN" sz="2400" spc="-1" strike="noStrike">
              <a:latin typeface="Arial"/>
            </a:endParaRPr>
          </a:p>
          <a:p>
            <a:pPr algn="ctr">
              <a:lnSpc>
                <a:spcPct val="150000"/>
              </a:lnSpc>
              <a:buNone/>
              <a:tabLst>
                <a:tab algn="l" pos="0"/>
              </a:tabLst>
            </a:pPr>
            <a:r>
              <a:rPr b="1" lang="en-US" sz="2400" spc="-1" strike="noStrike">
                <a:solidFill>
                  <a:srgbClr val="000000"/>
                </a:solidFill>
                <a:latin typeface="Calibri"/>
                <a:ea typeface="Calibri"/>
              </a:rPr>
              <a:t>BACHELOR OF ENGINEERING </a:t>
            </a:r>
            <a:endParaRPr b="0" lang="en-IN" sz="2400" spc="-1" strike="noStrike">
              <a:latin typeface="Arial"/>
            </a:endParaRPr>
          </a:p>
          <a:p>
            <a:pPr algn="ctr">
              <a:lnSpc>
                <a:spcPct val="150000"/>
              </a:lnSpc>
              <a:buNone/>
              <a:tabLst>
                <a:tab algn="l" pos="0"/>
              </a:tabLst>
            </a:pPr>
            <a:r>
              <a:rPr b="0" i="1" lang="en-US" sz="2400" spc="-1" strike="noStrike">
                <a:solidFill>
                  <a:srgbClr val="000000"/>
                </a:solidFill>
                <a:latin typeface="Calibri"/>
                <a:ea typeface="Calibri"/>
              </a:rPr>
              <a:t> </a:t>
            </a:r>
            <a:r>
              <a:rPr b="0" i="1" lang="en-US" sz="2400" spc="-1" strike="noStrike">
                <a:solidFill>
                  <a:srgbClr val="000000"/>
                </a:solidFill>
                <a:latin typeface="Calibri"/>
                <a:ea typeface="Calibri"/>
              </a:rPr>
              <a:t>IN</a:t>
            </a:r>
            <a:endParaRPr b="0" lang="en-IN" sz="2400" spc="-1" strike="noStrike">
              <a:latin typeface="Arial"/>
            </a:endParaRPr>
          </a:p>
          <a:p>
            <a:pPr algn="ctr">
              <a:lnSpc>
                <a:spcPct val="150000"/>
              </a:lnSpc>
              <a:buNone/>
              <a:tabLst>
                <a:tab algn="l" pos="0"/>
              </a:tabLst>
            </a:pPr>
            <a:r>
              <a:rPr b="1" lang="en-US" sz="2400" spc="-1" strike="noStrike">
                <a:solidFill>
                  <a:srgbClr val="000000"/>
                </a:solidFill>
                <a:latin typeface="Calibri"/>
                <a:ea typeface="Calibri"/>
              </a:rPr>
              <a:t>SPECIALIZATION IN AIML</a:t>
            </a:r>
            <a:endParaRPr b="0" lang="en-IN" sz="2400" spc="-1" strike="noStrike">
              <a:latin typeface="Arial"/>
            </a:endParaRPr>
          </a:p>
        </p:txBody>
      </p:sp>
      <p:sp>
        <p:nvSpPr>
          <p:cNvPr id="53" name="Google Shape;264;p43"/>
          <p:cNvSpPr/>
          <p:nvPr/>
        </p:nvSpPr>
        <p:spPr>
          <a:xfrm flipH="1">
            <a:off x="9829080" y="5334120"/>
            <a:ext cx="2366280" cy="1599840"/>
          </a:xfrm>
          <a:prstGeom prst="rtTriangle">
            <a:avLst/>
          </a:prstGeom>
          <a:solidFill>
            <a:srgbClr val="c00000"/>
          </a:solidFill>
          <a:ln w="0">
            <a:noFill/>
          </a:ln>
        </p:spPr>
        <p:style>
          <a:lnRef idx="0"/>
          <a:fillRef idx="0"/>
          <a:effectRef idx="0"/>
          <a:fontRef idx="minor"/>
        </p:style>
      </p:sp>
      <p:sp>
        <p:nvSpPr>
          <p:cNvPr id="54" name="Google Shape;265;p43"/>
          <p:cNvSpPr/>
          <p:nvPr/>
        </p:nvSpPr>
        <p:spPr>
          <a:xfrm>
            <a:off x="6095880" y="6368040"/>
            <a:ext cx="4928400" cy="64008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a:solidFill>
                  <a:srgbClr val="595959"/>
                </a:solidFill>
                <a:latin typeface="Arial"/>
                <a:ea typeface="Arial"/>
              </a:rPr>
              <a:t>DISCOVER . </a:t>
            </a:r>
            <a:r>
              <a:rPr b="1" lang="en-US" sz="2000" spc="-1" strike="noStrike">
                <a:solidFill>
                  <a:srgbClr val="c00000"/>
                </a:solidFill>
                <a:latin typeface="Arial"/>
                <a:ea typeface="Arial"/>
              </a:rPr>
              <a:t>LEARN</a:t>
            </a:r>
            <a:r>
              <a:rPr b="1" lang="en-US" sz="2000" spc="-1" strike="noStrike">
                <a:solidFill>
                  <a:srgbClr val="595959"/>
                </a:solidFill>
                <a:latin typeface="Arial"/>
                <a:ea typeface="Arial"/>
              </a:rPr>
              <a:t> . EMPOWER</a:t>
            </a:r>
            <a:endParaRPr b="0" lang="en-IN" sz="2000" spc="-1" strike="noStrike">
              <a:latin typeface="Arial"/>
            </a:endParaRPr>
          </a:p>
          <a:p>
            <a:pPr>
              <a:lnSpc>
                <a:spcPct val="100000"/>
              </a:lnSpc>
              <a:buNone/>
              <a:tabLst>
                <a:tab algn="l" pos="0"/>
              </a:tabLst>
            </a:pPr>
            <a:endParaRPr b="0" lang="en-IN" sz="2000" spc="-1" strike="noStrike">
              <a:latin typeface="Arial"/>
            </a:endParaRPr>
          </a:p>
        </p:txBody>
      </p:sp>
      <p:sp>
        <p:nvSpPr>
          <p:cNvPr id="55" name="Google Shape;266;p43"/>
          <p:cNvSpPr/>
          <p:nvPr/>
        </p:nvSpPr>
        <p:spPr>
          <a:xfrm>
            <a:off x="5919480" y="6395400"/>
            <a:ext cx="45360" cy="370080"/>
          </a:xfrm>
          <a:prstGeom prst="rect">
            <a:avLst/>
          </a:prstGeom>
          <a:solidFill>
            <a:srgbClr val="c00000"/>
          </a:solidFill>
          <a:ln w="0">
            <a:noFill/>
          </a:ln>
        </p:spPr>
        <p:style>
          <a:lnRef idx="0"/>
          <a:fillRef idx="0"/>
          <a:effectRef idx="0"/>
          <a:fontRef idx="minor"/>
        </p:style>
      </p:sp>
      <p:sp>
        <p:nvSpPr>
          <p:cNvPr id="56" name="Google Shape;267;p43"/>
          <p:cNvSpPr/>
          <p:nvPr/>
        </p:nvSpPr>
        <p:spPr>
          <a:xfrm>
            <a:off x="-93960" y="6368040"/>
            <a:ext cx="5882400" cy="420840"/>
          </a:xfrm>
          <a:prstGeom prst="rect">
            <a:avLst/>
          </a:prstGeom>
          <a:noFill/>
          <a:ln w="0">
            <a:noFill/>
          </a:ln>
        </p:spPr>
        <p:style>
          <a:lnRef idx="0"/>
          <a:fillRef idx="0"/>
          <a:effectRef idx="0"/>
          <a:fontRef idx="minor"/>
        </p:style>
        <p:txBody>
          <a:bodyPr anchor="t">
            <a:spAutoFit/>
          </a:bodyPr>
          <a:p>
            <a:pPr algn="ctr">
              <a:lnSpc>
                <a:spcPct val="90000"/>
              </a:lnSpc>
              <a:buNone/>
              <a:tabLst>
                <a:tab algn="l" pos="0"/>
              </a:tabLst>
            </a:pPr>
            <a:r>
              <a:rPr b="1" lang="en-US" sz="2400" spc="-1" strike="noStrike">
                <a:solidFill>
                  <a:srgbClr val="ff0000"/>
                </a:solidFill>
                <a:latin typeface="Times New Roman"/>
                <a:ea typeface="Times New Roman"/>
              </a:rPr>
              <a:t>Department of AIT-CSE</a:t>
            </a:r>
            <a:endParaRPr b="0" lang="en-IN" sz="2400" spc="-1" strike="noStrike">
              <a:latin typeface="Arial"/>
            </a:endParaRPr>
          </a:p>
        </p:txBody>
      </p:sp>
      <p:sp>
        <p:nvSpPr>
          <p:cNvPr id="57" name="Google Shape;268;p43"/>
          <p:cNvSpPr/>
          <p:nvPr/>
        </p:nvSpPr>
        <p:spPr>
          <a:xfrm>
            <a:off x="1657080" y="128160"/>
            <a:ext cx="8476920" cy="141696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2900" spc="-1" strike="noStrike">
                <a:solidFill>
                  <a:srgbClr val="000000"/>
                </a:solidFill>
                <a:latin typeface="Arial Black"/>
                <a:ea typeface="Arial Black"/>
              </a:rPr>
              <a:t>Face Mask Detection</a:t>
            </a:r>
            <a:endParaRPr b="0" lang="en-IN" sz="2900" spc="-1" strike="noStrike">
              <a:latin typeface="Arial"/>
            </a:endParaRPr>
          </a:p>
          <a:p>
            <a:pPr algn="ctr">
              <a:lnSpc>
                <a:spcPct val="100000"/>
              </a:lnSpc>
              <a:buNone/>
              <a:tabLst>
                <a:tab algn="l" pos="0"/>
              </a:tabLst>
            </a:pPr>
            <a:r>
              <a:rPr b="1" lang="en-US" sz="2900" spc="-1" strike="noStrike">
                <a:solidFill>
                  <a:srgbClr val="000000"/>
                </a:solidFill>
                <a:latin typeface="Arial Black"/>
                <a:ea typeface="Arial Black"/>
              </a:rPr>
              <a:t>using </a:t>
            </a:r>
            <a:endParaRPr b="0" lang="en-IN" sz="2900" spc="-1" strike="noStrike">
              <a:latin typeface="Arial"/>
            </a:endParaRPr>
          </a:p>
          <a:p>
            <a:pPr algn="ctr">
              <a:lnSpc>
                <a:spcPct val="100000"/>
              </a:lnSpc>
              <a:buNone/>
              <a:tabLst>
                <a:tab algn="l" pos="0"/>
              </a:tabLst>
            </a:pPr>
            <a:r>
              <a:rPr b="1" lang="en-US" sz="2900" spc="-1" strike="noStrike">
                <a:solidFill>
                  <a:srgbClr val="000000"/>
                </a:solidFill>
                <a:latin typeface="Arial Black"/>
                <a:ea typeface="Arial Black"/>
              </a:rPr>
              <a:t>Transfer Learning and Computer Vision</a:t>
            </a:r>
            <a:endParaRPr b="0" lang="en-IN" sz="2900" spc="-1" strike="noStrike">
              <a:latin typeface="Arial"/>
            </a:endParaRPr>
          </a:p>
        </p:txBody>
      </p:sp>
      <p:sp>
        <p:nvSpPr>
          <p:cNvPr id="58" name="PlaceHolder 1"/>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DC3AF7F9-D6BD-4501-AE4E-AB28715C0C51}" type="slidenum">
              <a:rPr b="0" lang="en-US" sz="1200" spc="-1" strike="noStrike">
                <a:solidFill>
                  <a:srgbClr val="888888"/>
                </a:solidFill>
                <a:latin typeface="Calibri"/>
                <a:ea typeface="Calibri"/>
              </a:rPr>
              <a:t>&lt;number&gt;</a:t>
            </a:fld>
            <a:endParaRPr b="0" lang="en-IN" sz="1200" spc="-1" strike="noStrike">
              <a:latin typeface="Times New Roman"/>
            </a:endParaRPr>
          </a:p>
        </p:txBody>
      </p:sp>
      <p:sp>
        <p:nvSpPr>
          <p:cNvPr id="59" name="Google Shape;270;p43"/>
          <p:cNvSpPr/>
          <p:nvPr/>
        </p:nvSpPr>
        <p:spPr>
          <a:xfrm>
            <a:off x="803880" y="4109760"/>
            <a:ext cx="4557960" cy="22262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a:solidFill>
                  <a:srgbClr val="000000"/>
                </a:solidFill>
                <a:latin typeface="Calibri"/>
                <a:ea typeface="Calibri"/>
              </a:rPr>
              <a:t>Submitted by: </a:t>
            </a:r>
            <a:endParaRPr b="0" lang="en-IN" sz="2000" spc="-1" strike="noStrike">
              <a:latin typeface="Arial"/>
            </a:endParaRPr>
          </a:p>
          <a:p>
            <a:pPr marL="457200" indent="-355680">
              <a:lnSpc>
                <a:spcPct val="100000"/>
              </a:lnSpc>
              <a:buClr>
                <a:srgbClr val="000000"/>
              </a:buClr>
              <a:buFont typeface="Calibri"/>
              <a:buChar char="●"/>
              <a:tabLst>
                <a:tab algn="l" pos="0"/>
              </a:tabLst>
            </a:pPr>
            <a:r>
              <a:rPr b="0" lang="en-US" sz="2000" spc="-1" strike="noStrike">
                <a:solidFill>
                  <a:srgbClr val="000000"/>
                </a:solidFill>
                <a:latin typeface="Calibri"/>
                <a:ea typeface="Calibri"/>
              </a:rPr>
              <a:t>Aashish Kalra</a:t>
            </a:r>
            <a:endParaRPr b="0" lang="en-IN" sz="2000" spc="-1" strike="noStrike">
              <a:latin typeface="Arial"/>
            </a:endParaRPr>
          </a:p>
          <a:p>
            <a:pPr marL="457200">
              <a:lnSpc>
                <a:spcPct val="100000"/>
              </a:lnSpc>
              <a:buNone/>
              <a:tabLst>
                <a:tab algn="l" pos="0"/>
              </a:tabLst>
            </a:pPr>
            <a:r>
              <a:rPr b="0" lang="en-US" sz="2000" spc="-1" strike="noStrike">
                <a:solidFill>
                  <a:srgbClr val="000000"/>
                </a:solidFill>
                <a:latin typeface="Calibri"/>
                <a:ea typeface="Calibri"/>
              </a:rPr>
              <a:t>20BCS6852</a:t>
            </a:r>
            <a:endParaRPr b="0" lang="en-IN" sz="2000" spc="-1" strike="noStrike">
              <a:latin typeface="Arial"/>
            </a:endParaRPr>
          </a:p>
          <a:p>
            <a:pPr marL="457200" indent="-355680">
              <a:lnSpc>
                <a:spcPct val="100000"/>
              </a:lnSpc>
              <a:buClr>
                <a:srgbClr val="000000"/>
              </a:buClr>
              <a:buFont typeface="Calibri"/>
              <a:buChar char="●"/>
              <a:tabLst>
                <a:tab algn="l" pos="0"/>
              </a:tabLst>
            </a:pPr>
            <a:r>
              <a:rPr b="0" lang="en-US" sz="2000" spc="-1" strike="noStrike">
                <a:solidFill>
                  <a:srgbClr val="000000"/>
                </a:solidFill>
                <a:latin typeface="Calibri"/>
                <a:ea typeface="Calibri"/>
              </a:rPr>
              <a:t>Harshil Jain</a:t>
            </a:r>
            <a:endParaRPr b="0" lang="en-IN" sz="2000" spc="-1" strike="noStrike">
              <a:latin typeface="Arial"/>
            </a:endParaRPr>
          </a:p>
          <a:p>
            <a:pPr marL="457200">
              <a:lnSpc>
                <a:spcPct val="100000"/>
              </a:lnSpc>
              <a:buNone/>
              <a:tabLst>
                <a:tab algn="l" pos="0"/>
              </a:tabLst>
            </a:pPr>
            <a:r>
              <a:rPr b="0" lang="en-US" sz="2000" spc="-1" strike="noStrike">
                <a:solidFill>
                  <a:srgbClr val="000000"/>
                </a:solidFill>
                <a:latin typeface="Calibri"/>
                <a:ea typeface="Calibri"/>
              </a:rPr>
              <a:t>20BCS6877</a:t>
            </a:r>
            <a:endParaRPr b="0" lang="en-IN" sz="2000" spc="-1" strike="noStrike">
              <a:latin typeface="Arial"/>
            </a:endParaRPr>
          </a:p>
          <a:p>
            <a:pPr marL="457200" indent="-355680">
              <a:lnSpc>
                <a:spcPct val="100000"/>
              </a:lnSpc>
              <a:buClr>
                <a:srgbClr val="000000"/>
              </a:buClr>
              <a:buFont typeface="Calibri"/>
              <a:buChar char="●"/>
              <a:tabLst>
                <a:tab algn="l" pos="0"/>
              </a:tabLst>
            </a:pPr>
            <a:r>
              <a:rPr b="0" lang="en-US" sz="2000" spc="-1" strike="noStrike">
                <a:solidFill>
                  <a:srgbClr val="000000"/>
                </a:solidFill>
                <a:latin typeface="Calibri"/>
                <a:ea typeface="Calibri"/>
              </a:rPr>
              <a:t>Shubharthak Sangharasha</a:t>
            </a:r>
            <a:endParaRPr b="0" lang="en-IN" sz="2000" spc="-1" strike="noStrike">
              <a:latin typeface="Arial"/>
            </a:endParaRPr>
          </a:p>
          <a:p>
            <a:pPr marL="457200">
              <a:lnSpc>
                <a:spcPct val="100000"/>
              </a:lnSpc>
              <a:buNone/>
              <a:tabLst>
                <a:tab algn="l" pos="0"/>
              </a:tabLst>
            </a:pPr>
            <a:r>
              <a:rPr b="0" lang="en-US" sz="2000" spc="-1" strike="noStrike">
                <a:solidFill>
                  <a:srgbClr val="000000"/>
                </a:solidFill>
                <a:latin typeface="Calibri"/>
                <a:ea typeface="Calibri"/>
              </a:rPr>
              <a:t>20BCS6872</a:t>
            </a:r>
            <a:endParaRPr b="0" lang="en-IN" sz="2000" spc="-1" strike="noStrike">
              <a:latin typeface="Arial"/>
            </a:endParaRPr>
          </a:p>
        </p:txBody>
      </p:sp>
      <p:sp>
        <p:nvSpPr>
          <p:cNvPr id="60" name="Google Shape;271;p43"/>
          <p:cNvSpPr/>
          <p:nvPr/>
        </p:nvSpPr>
        <p:spPr>
          <a:xfrm>
            <a:off x="7681320" y="4725720"/>
            <a:ext cx="2908800" cy="131076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a:solidFill>
                  <a:srgbClr val="000000"/>
                </a:solidFill>
                <a:latin typeface="Calibri"/>
                <a:ea typeface="Calibri"/>
              </a:rPr>
              <a:t>Under the Supervision of: </a:t>
            </a:r>
            <a:endParaRPr b="0" lang="en-IN" sz="2000" spc="-1" strike="noStrike">
              <a:latin typeface="Arial"/>
            </a:endParaRPr>
          </a:p>
          <a:p>
            <a:pPr>
              <a:lnSpc>
                <a:spcPct val="100000"/>
              </a:lnSpc>
              <a:buNone/>
              <a:tabLst>
                <a:tab algn="l" pos="0"/>
              </a:tabLst>
            </a:pPr>
            <a:r>
              <a:rPr b="0" lang="en-US" sz="2000" spc="-1" strike="noStrike">
                <a:solidFill>
                  <a:srgbClr val="000000"/>
                </a:solidFill>
                <a:latin typeface="Calibri"/>
                <a:ea typeface="Calibri"/>
              </a:rPr>
              <a:t>Dr. Amit Garg</a:t>
            </a:r>
            <a:endParaRPr b="0" lang="en-IN" sz="2000" spc="-1" strike="noStrike">
              <a:latin typeface="Arial"/>
            </a:endParaRPr>
          </a:p>
          <a:p>
            <a:pPr>
              <a:lnSpc>
                <a:spcPct val="100000"/>
              </a:lnSpc>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Results and Outputs</a:t>
            </a:r>
            <a:endParaRPr b="0" lang="en-IN" sz="4400" spc="-1" strike="noStrike">
              <a:solidFill>
                <a:srgbClr val="000000"/>
              </a:solidFill>
              <a:latin typeface="Arial"/>
            </a:endParaRPr>
          </a:p>
        </p:txBody>
      </p:sp>
      <p:sp>
        <p:nvSpPr>
          <p:cNvPr id="87" name="PlaceHolder 2"/>
          <p:cNvSpPr>
            <a:spLocks noGrp="1"/>
          </p:cNvSpPr>
          <p:nvPr>
            <p:ph/>
          </p:nvPr>
        </p:nvSpPr>
        <p:spPr>
          <a:xfrm>
            <a:off x="838080" y="1825560"/>
            <a:ext cx="10515240" cy="4350960"/>
          </a:xfrm>
          <a:prstGeom prst="rect">
            <a:avLst/>
          </a:prstGeom>
          <a:noFill/>
          <a:ln w="0">
            <a:noFill/>
          </a:ln>
        </p:spPr>
        <p:txBody>
          <a:bodyPr anchor="t">
            <a:normAutofit/>
          </a:bodyPr>
          <a:p>
            <a:pPr>
              <a:lnSpc>
                <a:spcPct val="90000"/>
              </a:lnSpc>
              <a:buNone/>
              <a:tabLst>
                <a:tab algn="l" pos="0"/>
              </a:tabLst>
            </a:pPr>
            <a:r>
              <a:rPr b="1" i="1" lang="en-US" sz="2800" spc="-1" strike="noStrike" u="sng">
                <a:solidFill>
                  <a:srgbClr val="000000"/>
                </a:solidFill>
                <a:uFillTx/>
                <a:latin typeface="Calibri"/>
                <a:ea typeface="Calibri"/>
              </a:rPr>
              <a:t>Checking Output using Video Stream</a:t>
            </a: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r>
              <a:rPr b="0" lang="en-US" sz="2800" spc="-1" strike="noStrike">
                <a:solidFill>
                  <a:srgbClr val="000000"/>
                </a:solidFill>
                <a:latin typeface="Calibri"/>
                <a:ea typeface="Calibri"/>
              </a:rPr>
              <a:t>1. Turn on the Program using python detect_mask_video.py</a:t>
            </a: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a:p>
            <a:pPr>
              <a:lnSpc>
                <a:spcPct val="90000"/>
              </a:lnSpc>
              <a:buNone/>
              <a:tabLst>
                <a:tab algn="l" pos="0"/>
              </a:tabLst>
            </a:pPr>
            <a:endParaRPr b="0" lang="en-IN" sz="2800" spc="-1" strike="noStrike">
              <a:solidFill>
                <a:srgbClr val="000000"/>
              </a:solidFill>
              <a:latin typeface="Arial"/>
            </a:endParaRPr>
          </a:p>
        </p:txBody>
      </p:sp>
      <p:sp>
        <p:nvSpPr>
          <p:cNvPr id="8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B36020F6-E597-4B09-8663-B5A475F22C24}"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89" name="Google Shape;320;p49" descr=""/>
          <p:cNvPicPr/>
          <p:nvPr/>
        </p:nvPicPr>
        <p:blipFill>
          <a:blip r:embed="rId1"/>
          <a:stretch/>
        </p:blipFill>
        <p:spPr>
          <a:xfrm>
            <a:off x="1080360" y="3429000"/>
            <a:ext cx="8553240" cy="980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52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2.</a:t>
            </a:r>
            <a:r>
              <a:rPr b="0" lang="en-US" sz="3100" spc="-1" strike="noStrike">
                <a:solidFill>
                  <a:srgbClr val="000000"/>
                </a:solidFill>
                <a:latin typeface="Calibri"/>
                <a:ea typeface="Calibri"/>
              </a:rPr>
              <a:t>Starting the Video Stream and Let gTTS speak and tell the user to wear face mask.</a:t>
            </a:r>
            <a:endParaRPr b="0" lang="en-IN" sz="3100" spc="-1" strike="noStrike">
              <a:solidFill>
                <a:srgbClr val="000000"/>
              </a:solidFill>
              <a:latin typeface="Arial"/>
            </a:endParaRPr>
          </a:p>
        </p:txBody>
      </p:sp>
      <p:sp>
        <p:nvSpPr>
          <p:cNvPr id="91"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63C0EC33-9B42-42D2-89A7-8C08177C170C}"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92" name="Google Shape;329;p50" descr=""/>
          <p:cNvPicPr/>
          <p:nvPr/>
        </p:nvPicPr>
        <p:blipFill>
          <a:blip r:embed="rId1"/>
          <a:srcRect l="0" t="0" r="0" b="23140"/>
          <a:stretch/>
        </p:blipFill>
        <p:spPr>
          <a:xfrm>
            <a:off x="900360" y="1690560"/>
            <a:ext cx="9899640" cy="4366440"/>
          </a:xfrm>
          <a:prstGeom prst="rect">
            <a:avLst/>
          </a:prstGeom>
          <a:ln w="0">
            <a:noFill/>
          </a:ln>
        </p:spPr>
      </p:pic>
      <p:sp>
        <p:nvSpPr>
          <p:cNvPr id="93" name="Google Shape;330;p50"/>
          <p:cNvSpPr/>
          <p:nvPr/>
        </p:nvSpPr>
        <p:spPr>
          <a:xfrm>
            <a:off x="6050160" y="1340640"/>
            <a:ext cx="308880" cy="3999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520"/>
          </a:xfrm>
          <a:prstGeom prst="rect">
            <a:avLst/>
          </a:prstGeom>
          <a:noFill/>
          <a:ln w="0">
            <a:noFill/>
          </a:ln>
        </p:spPr>
        <p:txBody>
          <a:bodyPr anchor="ctr">
            <a:normAutofit fontScale="82000"/>
          </a:bodyPr>
          <a:p>
            <a:pPr>
              <a:lnSpc>
                <a:spcPct val="90000"/>
              </a:lnSpc>
              <a:buNone/>
              <a:tabLst>
                <a:tab algn="l" pos="0"/>
              </a:tabLst>
            </a:pPr>
            <a:r>
              <a:rPr b="0" lang="en-US" sz="4400" spc="-1" strike="noStrike">
                <a:solidFill>
                  <a:srgbClr val="000000"/>
                </a:solidFill>
                <a:latin typeface="Calibri"/>
                <a:ea typeface="Calibri"/>
              </a:rPr>
              <a:t>3.Checking whether the Mask Enforcement is On, if yes surround it with </a:t>
            </a:r>
            <a:r>
              <a:rPr b="1" lang="en-US" sz="4400" spc="-1" strike="noStrike">
                <a:solidFill>
                  <a:srgbClr val="000000"/>
                </a:solidFill>
                <a:latin typeface="Calibri"/>
                <a:ea typeface="Calibri"/>
              </a:rPr>
              <a:t>Green</a:t>
            </a:r>
            <a:r>
              <a:rPr b="0" lang="en-US" sz="4400" spc="-1" strike="noStrike">
                <a:solidFill>
                  <a:srgbClr val="000000"/>
                </a:solidFill>
                <a:latin typeface="Calibri"/>
                <a:ea typeface="Calibri"/>
              </a:rPr>
              <a:t> Box</a:t>
            </a:r>
            <a:endParaRPr b="0" lang="en-IN" sz="4400" spc="-1" strike="noStrike">
              <a:solidFill>
                <a:srgbClr val="000000"/>
              </a:solidFill>
              <a:latin typeface="Arial"/>
            </a:endParaRPr>
          </a:p>
        </p:txBody>
      </p:sp>
      <p:sp>
        <p:nvSpPr>
          <p:cNvPr id="95"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77FD1871-5E51-4B49-825F-BC4F536F18BA}"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96" name="Google Shape;338;p51" descr=""/>
          <p:cNvPicPr/>
          <p:nvPr/>
        </p:nvPicPr>
        <p:blipFill>
          <a:blip r:embed="rId1"/>
          <a:stretch/>
        </p:blipFill>
        <p:spPr>
          <a:xfrm>
            <a:off x="838080" y="1825560"/>
            <a:ext cx="5833080" cy="48214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520"/>
          </a:xfrm>
          <a:prstGeom prst="rect">
            <a:avLst/>
          </a:prstGeom>
          <a:noFill/>
          <a:ln w="0">
            <a:noFill/>
          </a:ln>
        </p:spPr>
        <p:txBody>
          <a:bodyPr anchor="ctr">
            <a:normAutofit/>
          </a:bodyPr>
          <a:p>
            <a:pPr>
              <a:lnSpc>
                <a:spcPct val="90000"/>
              </a:lnSpc>
              <a:buNone/>
              <a:tabLst>
                <a:tab algn="l" pos="0"/>
              </a:tabLst>
            </a:pPr>
            <a:r>
              <a:rPr b="0" lang="en-US" sz="3000" spc="-1" strike="noStrike">
                <a:solidFill>
                  <a:srgbClr val="000000"/>
                </a:solidFill>
                <a:latin typeface="Calibri"/>
                <a:ea typeface="Calibri"/>
              </a:rPr>
              <a:t>4.If Mask Enforcement is not present raise alarm and surround the user with </a:t>
            </a:r>
            <a:r>
              <a:rPr b="1" lang="en-US" sz="3000" spc="-1" strike="noStrike">
                <a:solidFill>
                  <a:srgbClr val="000000"/>
                </a:solidFill>
                <a:latin typeface="Calibri"/>
                <a:ea typeface="Calibri"/>
              </a:rPr>
              <a:t>red </a:t>
            </a:r>
            <a:r>
              <a:rPr b="0" lang="en-US" sz="3000" spc="-1" strike="noStrike">
                <a:solidFill>
                  <a:srgbClr val="000000"/>
                </a:solidFill>
                <a:latin typeface="Calibri"/>
                <a:ea typeface="Calibri"/>
              </a:rPr>
              <a:t>box</a:t>
            </a:r>
            <a:endParaRPr b="0" lang="en-IN" sz="3000" spc="-1" strike="noStrike">
              <a:solidFill>
                <a:srgbClr val="000000"/>
              </a:solidFill>
              <a:latin typeface="Arial"/>
            </a:endParaRPr>
          </a:p>
        </p:txBody>
      </p:sp>
      <p:sp>
        <p:nvSpPr>
          <p:cNvPr id="98"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2C856354-F490-46C4-AADC-1CFF74A7829C}"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99" name="Google Shape;346;p52" descr=""/>
          <p:cNvPicPr/>
          <p:nvPr/>
        </p:nvPicPr>
        <p:blipFill>
          <a:blip r:embed="rId1"/>
          <a:stretch/>
        </p:blipFill>
        <p:spPr>
          <a:xfrm>
            <a:off x="0" y="1825560"/>
            <a:ext cx="5238000" cy="4530240"/>
          </a:xfrm>
          <a:prstGeom prst="rect">
            <a:avLst/>
          </a:prstGeom>
          <a:ln w="0">
            <a:noFill/>
          </a:ln>
        </p:spPr>
      </p:pic>
      <p:pic>
        <p:nvPicPr>
          <p:cNvPr id="100" name="Google Shape;347;p52" descr=""/>
          <p:cNvPicPr/>
          <p:nvPr/>
        </p:nvPicPr>
        <p:blipFill>
          <a:blip r:embed="rId2"/>
          <a:stretch/>
        </p:blipFill>
        <p:spPr>
          <a:xfrm>
            <a:off x="5238360" y="2843280"/>
            <a:ext cx="6792840" cy="1900440"/>
          </a:xfrm>
          <a:prstGeom prst="rect">
            <a:avLst/>
          </a:prstGeom>
          <a:ln w="0">
            <a:noFill/>
          </a:ln>
        </p:spPr>
      </p:pic>
      <p:pic>
        <p:nvPicPr>
          <p:cNvPr id="101" name="Google Shape;348;p52" descr=""/>
          <p:cNvPicPr/>
          <p:nvPr/>
        </p:nvPicPr>
        <p:blipFill>
          <a:blip r:embed="rId3"/>
          <a:stretch/>
        </p:blipFill>
        <p:spPr>
          <a:xfrm>
            <a:off x="5671440" y="4833720"/>
            <a:ext cx="1809000" cy="1809000"/>
          </a:xfrm>
          <a:prstGeom prst="rect">
            <a:avLst/>
          </a:prstGeom>
          <a:ln w="0">
            <a:noFill/>
          </a:ln>
        </p:spPr>
      </p:pic>
      <p:sp>
        <p:nvSpPr>
          <p:cNvPr id="102" name="Google Shape;349;p52"/>
          <p:cNvSpPr/>
          <p:nvPr/>
        </p:nvSpPr>
        <p:spPr>
          <a:xfrm>
            <a:off x="8233200" y="5225040"/>
            <a:ext cx="3231000" cy="14317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US" sz="4100" spc="-1" strike="noStrike">
                <a:solidFill>
                  <a:srgbClr val="000000"/>
                </a:solidFill>
                <a:latin typeface="Calibri"/>
                <a:ea typeface="Calibri"/>
              </a:rPr>
              <a:t>RAISE ALARM</a:t>
            </a:r>
            <a:endParaRPr b="0" lang="en-IN" sz="4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1693440" y="1800000"/>
            <a:ext cx="8566560" cy="4812120"/>
          </a:xfrm>
          <a:prstGeom prst="rect">
            <a:avLst/>
          </a:prstGeom>
          <a:ln w="0">
            <a:noFill/>
          </a:ln>
        </p:spPr>
      </p:pic>
      <p:sp>
        <p:nvSpPr>
          <p:cNvPr id="104" name="PlaceHolder 1"/>
          <p:cNvSpPr>
            <a:spLocks noGrp="1"/>
          </p:cNvSpPr>
          <p:nvPr>
            <p:ph type="title"/>
          </p:nvPr>
        </p:nvSpPr>
        <p:spPr>
          <a:xfrm>
            <a:off x="838080" y="365040"/>
            <a:ext cx="10515240" cy="1325520"/>
          </a:xfrm>
          <a:prstGeom prst="rect">
            <a:avLst/>
          </a:prstGeom>
          <a:noFill/>
          <a:ln w="0">
            <a:noFill/>
          </a:ln>
        </p:spPr>
        <p:txBody>
          <a:bodyPr lIns="0" rIns="0" tIns="0" bIns="0" anchor="ctr">
            <a:noAutofit/>
          </a:bodyPr>
          <a:p>
            <a:r>
              <a:rPr b="1" lang="en-IN" sz="3000" spc="-1" strike="noStrike">
                <a:solidFill>
                  <a:srgbClr val="000000"/>
                </a:solidFill>
                <a:latin typeface="Arial"/>
              </a:rPr>
              <a:t>5.Since the person is not wearing mask then his photo without wearing mask will be send to the authorities through email or other designated modes.</a:t>
            </a:r>
            <a:endParaRPr b="1"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Conclusion</a:t>
            </a:r>
            <a:endParaRPr b="0" lang="en-IN" sz="4400" spc="-1" strike="noStrike">
              <a:solidFill>
                <a:srgbClr val="000000"/>
              </a:solidFill>
              <a:latin typeface="Arial"/>
            </a:endParaRPr>
          </a:p>
        </p:txBody>
      </p:sp>
      <p:sp>
        <p:nvSpPr>
          <p:cNvPr id="106" name="PlaceHolder 2"/>
          <p:cNvSpPr>
            <a:spLocks noGrp="1"/>
          </p:cNvSpPr>
          <p:nvPr>
            <p:ph/>
          </p:nvPr>
        </p:nvSpPr>
        <p:spPr>
          <a:xfrm>
            <a:off x="838080" y="1825560"/>
            <a:ext cx="10515240" cy="4350960"/>
          </a:xfrm>
          <a:prstGeom prst="rect">
            <a:avLst/>
          </a:prstGeom>
          <a:noFill/>
          <a:ln w="0">
            <a:noFill/>
          </a:ln>
        </p:spPr>
        <p:txBody>
          <a:bodyPr anchor="t">
            <a:normAutofit/>
          </a:bodyPr>
          <a:p>
            <a:pPr marL="100800" indent="126360">
              <a:lnSpc>
                <a:spcPct val="101000"/>
              </a:lnSpc>
              <a:spcBef>
                <a:spcPts val="360"/>
              </a:spcBef>
              <a:buClr>
                <a:srgbClr val="000000"/>
              </a:buClr>
              <a:buSzPct val="45000"/>
              <a:buFont typeface="Wingdings" charset="2"/>
              <a:buChar char=""/>
            </a:pPr>
            <a:r>
              <a:rPr b="0" lang="en-US" sz="2400" spc="-1" strike="noStrike">
                <a:solidFill>
                  <a:srgbClr val="000000"/>
                </a:solidFill>
                <a:latin typeface="Times new roman"/>
                <a:ea typeface="Calibri"/>
              </a:rPr>
              <a:t>Using</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basic</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ML</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tools</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and</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simplified</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techniques the method has achieved reasonably high accuracy.</a:t>
            </a:r>
            <a:r>
              <a:rPr b="0" lang="en-US" sz="2400" spc="-236" strike="noStrike">
                <a:solidFill>
                  <a:srgbClr val="000000"/>
                </a:solidFill>
                <a:latin typeface="Times new roman"/>
                <a:ea typeface="Calibri"/>
              </a:rPr>
              <a:t> </a:t>
            </a:r>
            <a:r>
              <a:rPr b="0" lang="en-US" sz="2400" spc="-1" strike="noStrike">
                <a:solidFill>
                  <a:srgbClr val="000000"/>
                </a:solidFill>
                <a:latin typeface="Times new roman"/>
                <a:ea typeface="Calibri"/>
              </a:rPr>
              <a:t>It can be used for a variety of applications.  </a:t>
            </a:r>
            <a:endParaRPr b="0" lang="en-GB" sz="2400" spc="-1" strike="noStrike">
              <a:latin typeface="Times new roman"/>
            </a:endParaRPr>
          </a:p>
          <a:p>
            <a:pPr marL="100800" indent="126360">
              <a:lnSpc>
                <a:spcPct val="101000"/>
              </a:lnSpc>
              <a:spcBef>
                <a:spcPts val="360"/>
              </a:spcBef>
              <a:buClr>
                <a:srgbClr val="000000"/>
              </a:buClr>
              <a:buSzPct val="45000"/>
              <a:buFont typeface="Wingdings" charset="2"/>
              <a:buChar char=""/>
            </a:pPr>
            <a:r>
              <a:rPr b="0" lang="en-US" sz="2400" spc="-1" strike="noStrike">
                <a:solidFill>
                  <a:srgbClr val="000000"/>
                </a:solidFill>
                <a:latin typeface="Times new roman"/>
                <a:ea typeface="Calibri"/>
              </a:rPr>
              <a:t>Wearing a mask</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may be obligatory in the near future, considering the Covid-19</a:t>
            </a:r>
            <a:r>
              <a:rPr b="0" lang="en-US" sz="2400" spc="-236" strike="noStrike">
                <a:solidFill>
                  <a:srgbClr val="000000"/>
                </a:solidFill>
                <a:latin typeface="Times new roman"/>
                <a:ea typeface="Calibri"/>
              </a:rPr>
              <a:t> </a:t>
            </a:r>
            <a:r>
              <a:rPr b="0" lang="en-US" sz="2400" spc="-1" strike="noStrike">
                <a:solidFill>
                  <a:srgbClr val="000000"/>
                </a:solidFill>
                <a:latin typeface="Times new roman"/>
                <a:ea typeface="Calibri"/>
              </a:rPr>
              <a:t>crisis. Many public service providers will ask the customers to</a:t>
            </a:r>
            <a:r>
              <a:rPr b="0" lang="en-US" sz="2400" spc="-236" strike="noStrike">
                <a:solidFill>
                  <a:srgbClr val="000000"/>
                </a:solidFill>
                <a:latin typeface="Times new roman"/>
                <a:ea typeface="Calibri"/>
              </a:rPr>
              <a:t> </a:t>
            </a:r>
            <a:r>
              <a:rPr b="0" lang="en-US" sz="2400" spc="-1" strike="noStrike">
                <a:solidFill>
                  <a:srgbClr val="000000"/>
                </a:solidFill>
                <a:latin typeface="Times new roman"/>
                <a:ea typeface="Calibri"/>
              </a:rPr>
              <a:t>wear masks correctly to avail of their services.</a:t>
            </a:r>
            <a:endParaRPr b="0" lang="en-GB" sz="2400" spc="-1" strike="noStrike">
              <a:latin typeface="Times new roman"/>
            </a:endParaRPr>
          </a:p>
          <a:p>
            <a:pPr marL="100800" indent="126360">
              <a:lnSpc>
                <a:spcPct val="101000"/>
              </a:lnSpc>
              <a:spcBef>
                <a:spcPts val="360"/>
              </a:spcBef>
              <a:buClr>
                <a:srgbClr val="000000"/>
              </a:buClr>
              <a:buSzPct val="45000"/>
              <a:buFont typeface="Wingdings" charset="2"/>
              <a:buChar char=""/>
            </a:pPr>
            <a:r>
              <a:rPr b="0" lang="en-US" sz="2400" spc="-1" strike="noStrike">
                <a:solidFill>
                  <a:srgbClr val="000000"/>
                </a:solidFill>
                <a:latin typeface="Times new roman"/>
                <a:ea typeface="Calibri"/>
              </a:rPr>
              <a:t>The deployed</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model</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will</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contribute</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immensely to</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the</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public</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health</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care</a:t>
            </a:r>
            <a:r>
              <a:rPr b="0" lang="en-US" sz="2400" spc="-242" strike="noStrike">
                <a:solidFill>
                  <a:srgbClr val="000000"/>
                </a:solidFill>
                <a:latin typeface="Times new roman"/>
                <a:ea typeface="Calibri"/>
              </a:rPr>
              <a:t> </a:t>
            </a:r>
            <a:r>
              <a:rPr b="0" lang="en-US" sz="2400" spc="-1" strike="noStrike">
                <a:solidFill>
                  <a:srgbClr val="000000"/>
                </a:solidFill>
                <a:latin typeface="Times new roman"/>
                <a:ea typeface="Calibri"/>
              </a:rPr>
              <a:t>system. In future it can be extended to detect if a person is</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wearing the mask properly or not. The model can be further</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improved to detect if the mask is virus prone or not,i.e., the</a:t>
            </a:r>
            <a:r>
              <a:rPr b="0" lang="en-US" sz="2400" spc="4" strike="noStrike">
                <a:solidFill>
                  <a:srgbClr val="000000"/>
                </a:solidFill>
                <a:latin typeface="Times new roman"/>
                <a:ea typeface="Calibri"/>
              </a:rPr>
              <a:t> </a:t>
            </a:r>
            <a:r>
              <a:rPr b="0" lang="en-US" sz="2400" spc="-1" strike="noStrike">
                <a:solidFill>
                  <a:srgbClr val="000000"/>
                </a:solidFill>
                <a:latin typeface="Times new roman"/>
                <a:ea typeface="Calibri"/>
              </a:rPr>
              <a:t>type</a:t>
            </a:r>
            <a:r>
              <a:rPr b="0" lang="en-US" sz="2400" spc="89" strike="noStrike">
                <a:solidFill>
                  <a:srgbClr val="000000"/>
                </a:solidFill>
                <a:latin typeface="Times new roman"/>
                <a:ea typeface="Calibri"/>
              </a:rPr>
              <a:t> </a:t>
            </a:r>
            <a:r>
              <a:rPr b="0" lang="en-US" sz="2400" spc="-1" strike="noStrike">
                <a:solidFill>
                  <a:srgbClr val="000000"/>
                </a:solidFill>
                <a:latin typeface="Times new roman"/>
                <a:ea typeface="Calibri"/>
              </a:rPr>
              <a:t>of</a:t>
            </a:r>
            <a:r>
              <a:rPr b="0" lang="en-US" sz="2400" spc="94" strike="noStrike">
                <a:solidFill>
                  <a:srgbClr val="000000"/>
                </a:solidFill>
                <a:latin typeface="Times new roman"/>
                <a:ea typeface="Calibri"/>
              </a:rPr>
              <a:t> </a:t>
            </a:r>
            <a:r>
              <a:rPr b="0" lang="en-US" sz="2400" spc="-1" strike="noStrike">
                <a:solidFill>
                  <a:srgbClr val="000000"/>
                </a:solidFill>
                <a:latin typeface="Times new roman"/>
                <a:ea typeface="Calibri"/>
              </a:rPr>
              <a:t>the</a:t>
            </a:r>
            <a:r>
              <a:rPr b="0" lang="en-US" sz="2400" spc="89" strike="noStrike">
                <a:solidFill>
                  <a:srgbClr val="000000"/>
                </a:solidFill>
                <a:latin typeface="Times new roman"/>
                <a:ea typeface="Calibri"/>
              </a:rPr>
              <a:t> </a:t>
            </a:r>
            <a:r>
              <a:rPr b="0" lang="en-US" sz="2400" spc="-1" strike="noStrike">
                <a:solidFill>
                  <a:srgbClr val="000000"/>
                </a:solidFill>
                <a:latin typeface="Times new roman"/>
                <a:ea typeface="Calibri"/>
              </a:rPr>
              <a:t>mask</a:t>
            </a:r>
            <a:r>
              <a:rPr b="0" lang="en-US" sz="2400" spc="94" strike="noStrike">
                <a:solidFill>
                  <a:srgbClr val="000000"/>
                </a:solidFill>
                <a:latin typeface="Times new roman"/>
                <a:ea typeface="Calibri"/>
              </a:rPr>
              <a:t> </a:t>
            </a:r>
            <a:r>
              <a:rPr b="0" lang="en-US" sz="2400" spc="-1" strike="noStrike">
                <a:solidFill>
                  <a:srgbClr val="000000"/>
                </a:solidFill>
                <a:latin typeface="Times new roman"/>
                <a:ea typeface="Calibri"/>
              </a:rPr>
              <a:t>is</a:t>
            </a:r>
            <a:r>
              <a:rPr b="0" lang="en-US" sz="2400" spc="89" strike="noStrike">
                <a:solidFill>
                  <a:srgbClr val="000000"/>
                </a:solidFill>
                <a:latin typeface="Times new roman"/>
                <a:ea typeface="Calibri"/>
              </a:rPr>
              <a:t> </a:t>
            </a:r>
            <a:r>
              <a:rPr b="0" lang="en-US" sz="2400" spc="-1" strike="noStrike">
                <a:solidFill>
                  <a:srgbClr val="000000"/>
                </a:solidFill>
                <a:latin typeface="Times new roman"/>
                <a:ea typeface="Calibri"/>
              </a:rPr>
              <a:t>surgical,</a:t>
            </a:r>
            <a:r>
              <a:rPr b="0" lang="en-US" sz="2400" spc="94" strike="noStrike">
                <a:solidFill>
                  <a:srgbClr val="000000"/>
                </a:solidFill>
                <a:latin typeface="Times new roman"/>
                <a:ea typeface="Calibri"/>
              </a:rPr>
              <a:t> </a:t>
            </a:r>
            <a:r>
              <a:rPr b="0" lang="en-US" sz="2400" spc="-1" strike="noStrike">
                <a:solidFill>
                  <a:srgbClr val="000000"/>
                </a:solidFill>
                <a:latin typeface="Times new roman"/>
                <a:ea typeface="Calibri"/>
              </a:rPr>
              <a:t>N95</a:t>
            </a:r>
            <a:r>
              <a:rPr b="0" lang="en-US" sz="2400" spc="89" strike="noStrike">
                <a:solidFill>
                  <a:srgbClr val="000000"/>
                </a:solidFill>
                <a:latin typeface="Times new roman"/>
                <a:ea typeface="Calibri"/>
              </a:rPr>
              <a:t> </a:t>
            </a:r>
            <a:r>
              <a:rPr b="0" lang="en-US" sz="2400" spc="-1" strike="noStrike">
                <a:solidFill>
                  <a:srgbClr val="000000"/>
                </a:solidFill>
                <a:latin typeface="Times new roman"/>
                <a:ea typeface="Calibri"/>
              </a:rPr>
              <a:t>or</a:t>
            </a:r>
            <a:r>
              <a:rPr b="0" lang="en-US" sz="2400" spc="94" strike="noStrike">
                <a:solidFill>
                  <a:srgbClr val="000000"/>
                </a:solidFill>
                <a:latin typeface="Times new roman"/>
                <a:ea typeface="Calibri"/>
              </a:rPr>
              <a:t> </a:t>
            </a:r>
            <a:r>
              <a:rPr b="0" lang="en-US" sz="2400" spc="-1" strike="noStrike">
                <a:solidFill>
                  <a:srgbClr val="000000"/>
                </a:solidFill>
                <a:latin typeface="Times new roman"/>
                <a:ea typeface="Calibri"/>
              </a:rPr>
              <a:t>not.</a:t>
            </a:r>
            <a:endParaRPr b="0" lang="en-GB" sz="2400" spc="-1" strike="noStrike">
              <a:latin typeface="Times new roman"/>
            </a:endParaRPr>
          </a:p>
        </p:txBody>
      </p:sp>
      <p:sp>
        <p:nvSpPr>
          <p:cNvPr id="10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E782CD31-19F0-4E76-BCAD-72BE7901F25F}" type="slidenum">
              <a:rPr b="0" lang="en-US" sz="1200" spc="-1" strike="noStrike">
                <a:solidFill>
                  <a:srgbClr val="888888"/>
                </a:solidFill>
                <a:latin typeface="Calibri"/>
                <a:ea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Future Scope</a:t>
            </a:r>
            <a:endParaRPr b="0" lang="en-IN" sz="4400" spc="-1" strike="noStrike">
              <a:solidFill>
                <a:srgbClr val="000000"/>
              </a:solidFill>
              <a:latin typeface="Arial"/>
            </a:endParaRPr>
          </a:p>
        </p:txBody>
      </p:sp>
      <p:sp>
        <p:nvSpPr>
          <p:cNvPr id="109"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project can be deployed in raspberry pi to make it more efficient and practical for the real-life purposes.</a:t>
            </a:r>
            <a:endParaRPr b="0" lang="en-IN" sz="2400" spc="-1" strike="noStrike">
              <a:solidFill>
                <a:srgbClr val="000000"/>
              </a:solidFill>
              <a:latin typeface="Times new roman"/>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Deployment of the project on a Website using streamlite </a:t>
            </a:r>
            <a:endParaRPr b="0" lang="en-IN" sz="2400" spc="-1" strike="noStrike">
              <a:solidFill>
                <a:srgbClr val="000000"/>
              </a:solidFill>
              <a:latin typeface="Times new roman"/>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3-Class Feature can be implemented i.e Proper_Facemask, Improper_Facemask and Without_Facemask.</a:t>
            </a:r>
            <a:endParaRPr b="0" lang="en-IN" sz="2400" spc="-1" strike="noStrike">
              <a:solidFill>
                <a:srgbClr val="000000"/>
              </a:solidFill>
              <a:latin typeface="Times new roman"/>
            </a:endParaRPr>
          </a:p>
        </p:txBody>
      </p:sp>
      <p:sp>
        <p:nvSpPr>
          <p:cNvPr id="11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63977C01-9DAE-4FE0-AD7D-EA193C3EB54A}"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111" name="Google Shape;364;p54" descr=""/>
          <p:cNvPicPr/>
          <p:nvPr/>
        </p:nvPicPr>
        <p:blipFill>
          <a:blip r:embed="rId1"/>
          <a:stretch/>
        </p:blipFill>
        <p:spPr>
          <a:xfrm>
            <a:off x="8610480" y="0"/>
            <a:ext cx="3580920" cy="1733040"/>
          </a:xfrm>
          <a:prstGeom prst="rect">
            <a:avLst/>
          </a:prstGeom>
          <a:ln w="0">
            <a:noFill/>
          </a:ln>
        </p:spPr>
      </p:pic>
      <p:pic>
        <p:nvPicPr>
          <p:cNvPr id="112" name="Google Shape;365;p54" descr=""/>
          <p:cNvPicPr/>
          <p:nvPr/>
        </p:nvPicPr>
        <p:blipFill>
          <a:blip r:embed="rId2"/>
          <a:stretch/>
        </p:blipFill>
        <p:spPr>
          <a:xfrm>
            <a:off x="0" y="4322160"/>
            <a:ext cx="3913200" cy="2535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References</a:t>
            </a:r>
            <a:endParaRPr b="0" lang="en-IN" sz="4400" spc="-1" strike="noStrike">
              <a:solidFill>
                <a:srgbClr val="000000"/>
              </a:solidFill>
              <a:latin typeface="Arial"/>
            </a:endParaRPr>
          </a:p>
        </p:txBody>
      </p:sp>
      <p:sp>
        <p:nvSpPr>
          <p:cNvPr id="114" name="PlaceHolder 2"/>
          <p:cNvSpPr>
            <a:spLocks noGrp="1"/>
          </p:cNvSpPr>
          <p:nvPr>
            <p:ph/>
          </p:nvPr>
        </p:nvSpPr>
        <p:spPr>
          <a:xfrm>
            <a:off x="838080" y="1825560"/>
            <a:ext cx="10515240" cy="4350960"/>
          </a:xfrm>
          <a:prstGeom prst="rect">
            <a:avLst/>
          </a:prstGeom>
          <a:noFill/>
          <a:ln w="0">
            <a:noFill/>
          </a:ln>
        </p:spPr>
        <p:txBody>
          <a:bodyPr anchor="t">
            <a:normAutofit/>
          </a:bodyPr>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1"/>
              </a:rPr>
              <a:t>https://pypi.org/project/gTTS/</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2"/>
              </a:rPr>
              <a:t>https://pypi.org/project/SpeechRecognition/</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3"/>
              </a:rPr>
              <a:t>https://www.analyticsvidhya.com/blog/2021/07/detecting-face-masks-using-transfer-learning-and-pytorch/</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4"/>
              </a:rPr>
              <a:t>https://pypi.org/project/pydub/</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5"/>
              </a:rPr>
              <a:t>https://pypi.org/project/opencv-python/</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6"/>
              </a:rPr>
              <a:t>https://docs.opencv.org/3.4/d6/d00/tutorial_py_root.html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7"/>
              </a:rPr>
              <a:t>https://docs.python.org/3/library/smtplib.html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8"/>
              </a:rPr>
              <a:t>https://community.openhab.org/t/playsound-stops-working/90266/6</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9"/>
              </a:rPr>
              <a:t>https://docs.python.org/3/library/time.html</a:t>
            </a:r>
            <a:endParaRPr b="0" lang="en-GB" sz="1600" spc="-1" strike="noStrike">
              <a:latin typeface="Arial"/>
            </a:endParaRPr>
          </a:p>
        </p:txBody>
      </p:sp>
      <p:sp>
        <p:nvSpPr>
          <p:cNvPr id="11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F19E9AEF-A205-4290-A1AB-6C490F25871D}"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116" name="Google Shape;373;p55" descr=""/>
          <p:cNvPicPr/>
          <p:nvPr/>
        </p:nvPicPr>
        <p:blipFill>
          <a:blip r:embed="rId10"/>
          <a:stretch/>
        </p:blipFill>
        <p:spPr>
          <a:xfrm>
            <a:off x="-316800" y="4661640"/>
            <a:ext cx="1971000" cy="2417760"/>
          </a:xfrm>
          <a:prstGeom prst="rect">
            <a:avLst/>
          </a:prstGeom>
          <a:ln w="0">
            <a:noFill/>
          </a:ln>
        </p:spPr>
      </p:pic>
      <p:pic>
        <p:nvPicPr>
          <p:cNvPr id="117" name="Google Shape;374;p55" descr=""/>
          <p:cNvPicPr/>
          <p:nvPr/>
        </p:nvPicPr>
        <p:blipFill>
          <a:blip r:embed="rId11"/>
          <a:stretch/>
        </p:blipFill>
        <p:spPr>
          <a:xfrm>
            <a:off x="9046800" y="0"/>
            <a:ext cx="2651040" cy="2883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p:nvPr>
        </p:nvSpPr>
        <p:spPr>
          <a:xfrm>
            <a:off x="838080" y="689040"/>
            <a:ext cx="10515240" cy="4350960"/>
          </a:xfrm>
          <a:prstGeom prst="rect">
            <a:avLst/>
          </a:prstGeom>
          <a:noFill/>
          <a:ln w="0">
            <a:noFill/>
          </a:ln>
        </p:spPr>
        <p:txBody>
          <a:bodyPr anchor="t">
            <a:normAutofit/>
          </a:bodyPr>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1"/>
              </a:rPr>
              <a:t>https://docs.python.org/3/library/os.html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2"/>
              </a:rPr>
              <a:t>https://docs.python.org/3/library/email.message.html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3"/>
              </a:rPr>
              <a:t>https://docs.python.org/3/library/datetime.html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4"/>
              </a:rPr>
              <a:t>https://docs.python.org/3/library/imghdr.html</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5"/>
              </a:rPr>
              <a:t>https://docs.github.com/en/get-started/quickstart/set-up-git</a:t>
            </a:r>
            <a:endParaRPr b="0" lang="en-GB" sz="1600" spc="-1" strike="noStrike">
              <a:latin typeface="Arial"/>
            </a:endParaRPr>
          </a:p>
          <a:p>
            <a:pPr marL="457200" indent="-228600">
              <a:lnSpc>
                <a:spcPct val="150000"/>
              </a:lnSpc>
              <a:buClr>
                <a:srgbClr val="000000"/>
              </a:buClr>
              <a:buSzPct val="45000"/>
              <a:buFont typeface="Wingdings" charset="2"/>
              <a:buChar char=""/>
            </a:pPr>
            <a:r>
              <a:rPr b="0" lang="en-US" sz="1600" spc="-1" strike="noStrike" u="sng">
                <a:solidFill>
                  <a:srgbClr val="0563c1"/>
                </a:solidFill>
                <a:uFillTx/>
                <a:latin typeface="Times new roman"/>
                <a:ea typeface="Calibri"/>
                <a:hlinkClick r:id="rId6"/>
              </a:rPr>
              <a:t>https://www.youtube.com/watch?v=FPRFYYMlhyw&amp;t=2570s</a:t>
            </a:r>
            <a:endParaRPr b="0" lang="en-GB" sz="1600" spc="-1" strike="noStrike">
              <a:latin typeface="Arial"/>
            </a:endParaRPr>
          </a:p>
        </p:txBody>
      </p:sp>
      <p:sp>
        <p:nvSpPr>
          <p:cNvPr id="119"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6C74D514-3C45-41C5-8FD7-E0F739388351}"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120" name="Google Shape;373;p 1" descr=""/>
          <p:cNvPicPr/>
          <p:nvPr/>
        </p:nvPicPr>
        <p:blipFill>
          <a:blip r:embed="rId7"/>
          <a:stretch/>
        </p:blipFill>
        <p:spPr>
          <a:xfrm>
            <a:off x="-316800" y="4661640"/>
            <a:ext cx="1971000" cy="2417760"/>
          </a:xfrm>
          <a:prstGeom prst="rect">
            <a:avLst/>
          </a:prstGeom>
          <a:ln w="0">
            <a:noFill/>
          </a:ln>
        </p:spPr>
      </p:pic>
      <p:pic>
        <p:nvPicPr>
          <p:cNvPr id="121" name="Google Shape;374;p 1" descr=""/>
          <p:cNvPicPr/>
          <p:nvPr/>
        </p:nvPicPr>
        <p:blipFill>
          <a:blip r:embed="rId8"/>
          <a:stretch/>
        </p:blipFill>
        <p:spPr>
          <a:xfrm>
            <a:off x="9046800" y="0"/>
            <a:ext cx="2651040" cy="2883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885600" y="365040"/>
            <a:ext cx="10515240" cy="975960"/>
          </a:xfrm>
          <a:prstGeom prst="rect">
            <a:avLst/>
          </a:prstGeom>
          <a:noFill/>
          <a:ln w="0">
            <a:noFill/>
          </a:ln>
        </p:spPr>
        <p:txBody>
          <a:bodyPr anchor="ctr">
            <a:normAutofit/>
          </a:bodyPr>
          <a:p>
            <a:pPr>
              <a:lnSpc>
                <a:spcPct val="90000"/>
              </a:lnSpc>
              <a:buNone/>
              <a:tabLst>
                <a:tab algn="l" pos="0"/>
              </a:tabLst>
            </a:pPr>
            <a:r>
              <a:rPr b="1" lang="en-US" sz="4400" spc="-1" strike="noStrike">
                <a:solidFill>
                  <a:srgbClr val="000000"/>
                </a:solidFill>
                <a:latin typeface="Times New Roman"/>
                <a:ea typeface="Times New Roman"/>
              </a:rPr>
              <a:t>Outline</a:t>
            </a:r>
            <a:endParaRPr b="0" lang="en-IN" sz="4400" spc="-1" strike="noStrike">
              <a:solidFill>
                <a:srgbClr val="000000"/>
              </a:solidFill>
              <a:latin typeface="Arial"/>
            </a:endParaRPr>
          </a:p>
        </p:txBody>
      </p:sp>
      <p:sp>
        <p:nvSpPr>
          <p:cNvPr id="62" name="PlaceHolder 2"/>
          <p:cNvSpPr>
            <a:spLocks noGrp="1"/>
          </p:cNvSpPr>
          <p:nvPr>
            <p:ph/>
          </p:nvPr>
        </p:nvSpPr>
        <p:spPr>
          <a:xfrm>
            <a:off x="838080" y="1588320"/>
            <a:ext cx="10515240" cy="4951800"/>
          </a:xfrm>
          <a:prstGeom prst="rect">
            <a:avLst/>
          </a:prstGeom>
          <a:noFill/>
          <a:ln w="0">
            <a:noFill/>
          </a:ln>
        </p:spPr>
        <p:txBody>
          <a:bodyPr anchor="t">
            <a:normAutofit/>
          </a:bodyPr>
          <a:p>
            <a:pPr marL="228600" indent="-228600">
              <a:lnSpc>
                <a:spcPct val="90000"/>
              </a:lnSpc>
              <a:buClr>
                <a:srgbClr val="000000"/>
              </a:buClr>
              <a:buFont typeface="Arial"/>
              <a:buChar char="•"/>
            </a:pPr>
            <a:r>
              <a:rPr b="0" lang="en-US" sz="2800" spc="-1" strike="noStrike">
                <a:solidFill>
                  <a:srgbClr val="000000"/>
                </a:solidFill>
                <a:latin typeface="Times New Roman"/>
                <a:ea typeface="Times New Roman"/>
              </a:rPr>
              <a:t>Introduction to Project</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Problem Formulation</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Objectives of the work </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Methodology used</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Results and Outputs</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Conclusion</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Future Scope</a:t>
            </a:r>
            <a:endParaRPr b="0" lang="en-IN"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References</a:t>
            </a:r>
            <a:endParaRPr b="0" lang="en-IN" sz="2800" spc="-1" strike="noStrike">
              <a:solidFill>
                <a:srgbClr val="000000"/>
              </a:solidFill>
              <a:latin typeface="Arial"/>
            </a:endParaRPr>
          </a:p>
          <a:p>
            <a:pPr marL="228600" indent="-50760">
              <a:lnSpc>
                <a:spcPct val="90000"/>
              </a:lnSpc>
              <a:spcBef>
                <a:spcPts val="1001"/>
              </a:spcBef>
              <a:buNone/>
              <a:tabLst>
                <a:tab algn="l" pos="0"/>
              </a:tabLst>
            </a:pPr>
            <a:endParaRPr b="0" lang="en-IN" sz="2800" spc="-1" strike="noStrike">
              <a:solidFill>
                <a:srgbClr val="000000"/>
              </a:solidFill>
              <a:latin typeface="Arial"/>
            </a:endParaRPr>
          </a:p>
          <a:p>
            <a:pPr marL="228600" indent="-50760">
              <a:lnSpc>
                <a:spcPct val="90000"/>
              </a:lnSpc>
              <a:spcBef>
                <a:spcPts val="1001"/>
              </a:spcBef>
              <a:buNone/>
              <a:tabLst>
                <a:tab algn="l" pos="0"/>
              </a:tabLst>
            </a:pPr>
            <a:endParaRPr b="0" lang="en-IN" sz="2800" spc="-1" strike="noStrike">
              <a:solidFill>
                <a:srgbClr val="000000"/>
              </a:solidFill>
              <a:latin typeface="Arial"/>
            </a:endParaRPr>
          </a:p>
        </p:txBody>
      </p:sp>
      <p:sp>
        <p:nvSpPr>
          <p:cNvPr id="6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3F97E024-E354-4039-9DC0-D770EA7165CF}" type="slidenum">
              <a:rPr b="0" lang="en-US" sz="1200" spc="-1" strike="noStrike">
                <a:solidFill>
                  <a:srgbClr val="888888"/>
                </a:solidFill>
                <a:latin typeface="Calibri"/>
                <a:ea typeface="Calibri"/>
              </a:rPr>
              <a:t>2</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475920"/>
            <a:ext cx="10515240" cy="1861920"/>
          </a:xfrm>
          <a:prstGeom prst="rect">
            <a:avLst/>
          </a:prstGeom>
          <a:noFill/>
          <a:ln w="0">
            <a:noFill/>
          </a:ln>
        </p:spPr>
        <p:txBody>
          <a:bodyPr anchor="ctr">
            <a:normAutofit/>
          </a:bodyPr>
          <a:p>
            <a:pPr>
              <a:lnSpc>
                <a:spcPct val="90000"/>
              </a:lnSpc>
              <a:buNone/>
              <a:tabLst>
                <a:tab algn="l" pos="0"/>
              </a:tabLst>
            </a:pPr>
            <a:r>
              <a:rPr b="0" lang="en-US" sz="4400" spc="-1" strike="noStrike" u="sng">
                <a:solidFill>
                  <a:srgbClr val="000000"/>
                </a:solidFill>
                <a:uFillTx/>
                <a:latin typeface="Calibri"/>
                <a:ea typeface="Calibri"/>
              </a:rPr>
              <a:t>Introduction to Project</a:t>
            </a:r>
            <a:endParaRPr b="0" lang="en-IN" sz="4400" spc="-1" strike="noStrike">
              <a:solidFill>
                <a:srgbClr val="000000"/>
              </a:solidFill>
              <a:latin typeface="Arial"/>
            </a:endParaRPr>
          </a:p>
        </p:txBody>
      </p:sp>
      <p:sp>
        <p:nvSpPr>
          <p:cNvPr id="65" name="PlaceHolder 2"/>
          <p:cNvSpPr>
            <a:spLocks noGrp="1"/>
          </p:cNvSpPr>
          <p:nvPr>
            <p:ph/>
          </p:nvPr>
        </p:nvSpPr>
        <p:spPr>
          <a:xfrm>
            <a:off x="838080" y="1825560"/>
            <a:ext cx="10515240" cy="4350960"/>
          </a:xfrm>
          <a:prstGeom prst="rect">
            <a:avLst/>
          </a:prstGeom>
          <a:noFill/>
          <a:ln w="0">
            <a:noFill/>
          </a:ln>
        </p:spPr>
        <p:txBody>
          <a:bodyPr anchor="t">
            <a:normAutofit/>
          </a:bodyPr>
          <a:p>
            <a:pPr marL="228600">
              <a:lnSpc>
                <a:spcPct val="90000"/>
              </a:lnSpc>
              <a:buNone/>
              <a:tabLst>
                <a:tab algn="l" pos="0"/>
              </a:tabLst>
            </a:pP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r>
              <a:rPr b="0" lang="en-US" sz="2800" spc="-1" strike="noStrike">
                <a:solidFill>
                  <a:srgbClr val="000000"/>
                </a:solidFill>
                <a:latin typeface="Calibri"/>
                <a:ea typeface="Calibri"/>
              </a:rPr>
              <a:t>	</a:t>
            </a:r>
            <a:endParaRPr b="0" lang="en-IN" sz="2800" spc="-1" strike="noStrike">
              <a:solidFill>
                <a:srgbClr val="000000"/>
              </a:solidFill>
              <a:latin typeface="Arial"/>
            </a:endParaRPr>
          </a:p>
        </p:txBody>
      </p:sp>
      <p:sp>
        <p:nvSpPr>
          <p:cNvPr id="6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12794DE4-7240-49D6-9C9F-7380482B6DF1}" type="slidenum">
              <a:rPr b="0" lang="en-US" sz="1200" spc="-1" strike="noStrike">
                <a:solidFill>
                  <a:srgbClr val="888888"/>
                </a:solidFill>
                <a:latin typeface="Calibri"/>
                <a:ea typeface="Calibri"/>
              </a:rPr>
              <a:t>3</a:t>
            </a:fld>
            <a:endParaRPr b="0" lang="en-IN" sz="1200" spc="-1" strike="noStrike">
              <a:latin typeface="Times New Roman"/>
            </a:endParaRPr>
          </a:p>
        </p:txBody>
      </p:sp>
      <p:pic>
        <p:nvPicPr>
          <p:cNvPr id="67" name="Google Shape;286;p45" descr=""/>
          <p:cNvPicPr/>
          <p:nvPr/>
        </p:nvPicPr>
        <p:blipFill>
          <a:blip r:embed="rId1"/>
          <a:stretch/>
        </p:blipFill>
        <p:spPr>
          <a:xfrm>
            <a:off x="255960" y="825840"/>
            <a:ext cx="3231720" cy="3231720"/>
          </a:xfrm>
          <a:prstGeom prst="rect">
            <a:avLst/>
          </a:prstGeom>
          <a:ln w="0">
            <a:noFill/>
          </a:ln>
        </p:spPr>
      </p:pic>
      <p:pic>
        <p:nvPicPr>
          <p:cNvPr id="68" name="Google Shape;287;p45" descr=""/>
          <p:cNvPicPr/>
          <p:nvPr/>
        </p:nvPicPr>
        <p:blipFill>
          <a:blip r:embed="rId2"/>
          <a:stretch/>
        </p:blipFill>
        <p:spPr>
          <a:xfrm>
            <a:off x="76320" y="835200"/>
            <a:ext cx="12115440" cy="6022440"/>
          </a:xfrm>
          <a:prstGeom prst="rect">
            <a:avLst/>
          </a:prstGeom>
          <a:ln w="0">
            <a:noFill/>
          </a:ln>
        </p:spPr>
      </p:pic>
      <p:pic>
        <p:nvPicPr>
          <p:cNvPr id="69" name="Google Shape;288;p45" descr=""/>
          <p:cNvPicPr/>
          <p:nvPr/>
        </p:nvPicPr>
        <p:blipFill>
          <a:blip r:embed="rId3"/>
          <a:stretch/>
        </p:blipFill>
        <p:spPr>
          <a:xfrm>
            <a:off x="402120" y="1118520"/>
            <a:ext cx="2939040" cy="2939040"/>
          </a:xfrm>
          <a:prstGeom prst="rect">
            <a:avLst/>
          </a:prstGeom>
          <a:ln w="0">
            <a:noFill/>
          </a:ln>
        </p:spPr>
      </p:pic>
      <p:pic>
        <p:nvPicPr>
          <p:cNvPr id="70" name="Google Shape;289;p45" descr=""/>
          <p:cNvPicPr/>
          <p:nvPr/>
        </p:nvPicPr>
        <p:blipFill>
          <a:blip r:embed="rId4"/>
          <a:stretch/>
        </p:blipFill>
        <p:spPr>
          <a:xfrm>
            <a:off x="255960" y="5576040"/>
            <a:ext cx="734040" cy="1087200"/>
          </a:xfrm>
          <a:prstGeom prst="rect">
            <a:avLst/>
          </a:prstGeom>
          <a:ln w="0">
            <a:noFill/>
          </a:ln>
        </p:spPr>
      </p:pic>
      <p:pic>
        <p:nvPicPr>
          <p:cNvPr id="71" name="Google Shape;290;p45" descr=""/>
          <p:cNvPicPr/>
          <p:nvPr/>
        </p:nvPicPr>
        <p:blipFill>
          <a:blip r:embed="rId5"/>
          <a:stretch/>
        </p:blipFill>
        <p:spPr>
          <a:xfrm>
            <a:off x="8610480" y="835200"/>
            <a:ext cx="3231720" cy="2152800"/>
          </a:xfrm>
          <a:prstGeom prst="rect">
            <a:avLst/>
          </a:prstGeom>
          <a:ln w="0">
            <a:noFill/>
          </a:ln>
        </p:spPr>
      </p:pic>
      <p:pic>
        <p:nvPicPr>
          <p:cNvPr id="72" name="Google Shape;291;p45" descr=""/>
          <p:cNvPicPr/>
          <p:nvPr/>
        </p:nvPicPr>
        <p:blipFill>
          <a:blip r:embed="rId6"/>
          <a:stretch/>
        </p:blipFill>
        <p:spPr>
          <a:xfrm>
            <a:off x="6633000" y="5226480"/>
            <a:ext cx="1494720" cy="14947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p:nvPr>
        </p:nvSpPr>
        <p:spPr>
          <a:xfrm>
            <a:off x="720000" y="843480"/>
            <a:ext cx="10515240" cy="5456520"/>
          </a:xfrm>
          <a:prstGeom prst="rect">
            <a:avLst/>
          </a:prstGeom>
          <a:noFill/>
          <a:ln w="0">
            <a:noFill/>
          </a:ln>
        </p:spPr>
        <p:txBody>
          <a:bodyPr lIns="0" rIns="0" tIns="0" bIns="0" anchor="t">
            <a:normAutofit/>
          </a:bodyPr>
          <a:p>
            <a:pPr marL="216000" indent="-216000">
              <a:buClr>
                <a:srgbClr val="000000"/>
              </a:buClr>
              <a:buSzPct val="45000"/>
              <a:buFont typeface="Wingdings" charset="2"/>
              <a:buChar char=""/>
            </a:pPr>
            <a:r>
              <a:rPr b="0" lang="en-GB" sz="2400" spc="-1" strike="noStrike">
                <a:latin typeface="Times New Roman"/>
                <a:ea typeface="Times New Roman"/>
              </a:rPr>
              <a:t>The System which we are proposing we are trying to eliminate cons of the existing system by making it more beneficial and reliable.</a:t>
            </a:r>
            <a:endParaRPr b="0" lang="en-IN" sz="2400" spc="-1" strike="noStrike">
              <a:solidFill>
                <a:srgbClr val="000000"/>
              </a:solidFill>
              <a:latin typeface="Times New Roman"/>
              <a:ea typeface="Times New Roman"/>
            </a:endParaRPr>
          </a:p>
          <a:p>
            <a:pPr marL="216000" indent="-216000">
              <a:buClr>
                <a:srgbClr val="000000"/>
              </a:buClr>
              <a:buSzPct val="45000"/>
              <a:buFont typeface="Wingdings" charset="2"/>
              <a:buChar char=""/>
            </a:pPr>
            <a:endParaRPr b="0" lang="en-IN" sz="2400" spc="-1" strike="noStrike">
              <a:solidFill>
                <a:srgbClr val="000000"/>
              </a:solidFill>
              <a:latin typeface="Times New Roman"/>
              <a:ea typeface="Times New Roman"/>
            </a:endParaRPr>
          </a:p>
          <a:p>
            <a:pPr marL="216000" indent="-216000">
              <a:buClr>
                <a:srgbClr val="000000"/>
              </a:buClr>
              <a:buSzPct val="45000"/>
              <a:buFont typeface="Wingdings" charset="2"/>
              <a:buChar char=""/>
            </a:pPr>
            <a:r>
              <a:rPr b="0" lang="en-GB" sz="2400" spc="-1" strike="noStrike">
                <a:latin typeface="Times New Roman"/>
                <a:ea typeface="Times New Roman"/>
              </a:rPr>
              <a:t>In the current system the accuracy of the system is very low and inefficient and even it doesn’t guide or warn our user to wear the mask, in our project our UI will guide the user to wear the mask and even our program will send the mail to the authorised committee which will tell that this person is not wearing any mask by sending the picture as well. </a:t>
            </a:r>
            <a:endParaRPr b="0" lang="en-IN" sz="2400" spc="-1" strike="noStrike">
              <a:solidFill>
                <a:srgbClr val="000000"/>
              </a:solidFill>
              <a:latin typeface="Times New Roman"/>
              <a:ea typeface="Times New Roman"/>
            </a:endParaRPr>
          </a:p>
          <a:p>
            <a:pPr marL="216000" indent="-216000">
              <a:buClr>
                <a:srgbClr val="000000"/>
              </a:buClr>
              <a:buSzPct val="45000"/>
              <a:buFont typeface="Wingdings" charset="2"/>
              <a:buChar char=""/>
            </a:pPr>
            <a:endParaRPr b="0" lang="en-IN" sz="2400" spc="-1" strike="noStrike">
              <a:solidFill>
                <a:srgbClr val="000000"/>
              </a:solidFill>
              <a:latin typeface="Times New Roman"/>
              <a:ea typeface="Times New Roman"/>
            </a:endParaRPr>
          </a:p>
          <a:p>
            <a:pPr marL="216000" indent="-216000">
              <a:buClr>
                <a:srgbClr val="000000"/>
              </a:buClr>
              <a:buSzPct val="45000"/>
              <a:buFont typeface="Wingdings" charset="2"/>
              <a:buChar char=""/>
            </a:pPr>
            <a:r>
              <a:rPr b="0" lang="en-GB" sz="2400" spc="-1" strike="noStrike">
                <a:latin typeface="Times New Roman"/>
                <a:ea typeface="Times New Roman"/>
              </a:rPr>
              <a:t>The System which we are proposing needs very low maintenance and it is automated, we just need to run the program and then it will handle everything else on its own and by this, our work will be done with least efforts and effectively.</a:t>
            </a:r>
            <a:endParaRPr b="0" lang="en-IN" sz="2400" spc="-1" strike="noStrike">
              <a:solidFill>
                <a:srgbClr val="000000"/>
              </a:solidFill>
              <a:latin typeface="Times New Roman"/>
              <a:ea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Problem Formulation</a:t>
            </a:r>
            <a:endParaRPr b="0" lang="en-IN" sz="4400" spc="-1" strike="noStrike">
              <a:solidFill>
                <a:srgbClr val="000000"/>
              </a:solidFill>
              <a:latin typeface="Arial"/>
            </a:endParaRPr>
          </a:p>
        </p:txBody>
      </p:sp>
      <p:sp>
        <p:nvSpPr>
          <p:cNvPr id="75" name="PlaceHolder 2"/>
          <p:cNvSpPr>
            <a:spLocks noGrp="1"/>
          </p:cNvSpPr>
          <p:nvPr>
            <p:ph/>
          </p:nvPr>
        </p:nvSpPr>
        <p:spPr>
          <a:xfrm>
            <a:off x="838080" y="1825560"/>
            <a:ext cx="10515240" cy="4350960"/>
          </a:xfrm>
          <a:prstGeom prst="rect">
            <a:avLst/>
          </a:prstGeom>
          <a:noFill/>
          <a:ln w="0">
            <a:noFill/>
          </a:ln>
        </p:spPr>
        <p:txBody>
          <a:bodyPr anchor="t">
            <a:normAutofit fontScale="82000"/>
          </a:bodyPr>
          <a:p>
            <a:pPr marL="216000" indent="-216000">
              <a:lnSpc>
                <a:spcPct val="100000"/>
              </a:lnSpc>
              <a:spcBef>
                <a:spcPts val="3529"/>
              </a:spcBef>
              <a:spcAft>
                <a:spcPts val="1060"/>
              </a:spcAft>
              <a:buClr>
                <a:srgbClr val="000000"/>
              </a:buClr>
              <a:buSzPct val="45000"/>
              <a:buFont typeface="Wingdings" charset="2"/>
              <a:buChar char=""/>
            </a:pPr>
            <a:r>
              <a:rPr b="0" lang="en-GB" sz="2400" spc="-1" strike="noStrike">
                <a:latin typeface="Times New Roman"/>
                <a:ea typeface="Times New Roman"/>
              </a:rPr>
              <a:t>The novel coronavirus covid-19 had brought a new normal life.Declared by the WHO that a potential speech by maintaining distance and wearing a mask is necessary. </a:t>
            </a:r>
            <a:endParaRPr b="0" lang="en-IN" sz="2400" spc="-1" strike="noStrike">
              <a:solidFill>
                <a:srgbClr val="000000"/>
              </a:solidFill>
              <a:latin typeface="Arial"/>
            </a:endParaRPr>
          </a:p>
          <a:p>
            <a:pPr marL="216000" indent="-216000">
              <a:lnSpc>
                <a:spcPct val="100000"/>
              </a:lnSpc>
              <a:spcBef>
                <a:spcPts val="3529"/>
              </a:spcBef>
              <a:spcAft>
                <a:spcPts val="1060"/>
              </a:spcAft>
              <a:buClr>
                <a:srgbClr val="000000"/>
              </a:buClr>
              <a:buSzPct val="45000"/>
              <a:buFont typeface="Wingdings" charset="2"/>
              <a:buChar char=""/>
            </a:pPr>
            <a:r>
              <a:rPr b="0" lang="en-GB" sz="2400" spc="-1" strike="noStrike">
                <a:latin typeface="Times New Roman"/>
                <a:ea typeface="Times New Roman"/>
              </a:rPr>
              <a:t>The biggest support that the government needs after relaxation is social distancing and wearing of masks by the people. But many people are getting out without a face mask this may increase the spread of covid-19.So, it is important to make people wear masks in public places. In densely populated regions it is difficult to find the persons not wearing the face mask and warn them. </a:t>
            </a:r>
            <a:endParaRPr b="0" lang="en-IN" sz="2400" spc="-1" strike="noStrike">
              <a:solidFill>
                <a:srgbClr val="000000"/>
              </a:solidFill>
              <a:latin typeface="Arial"/>
            </a:endParaRPr>
          </a:p>
          <a:p>
            <a:pPr marL="216000" indent="-216000">
              <a:lnSpc>
                <a:spcPct val="100000"/>
              </a:lnSpc>
              <a:spcBef>
                <a:spcPts val="3529"/>
              </a:spcBef>
              <a:spcAft>
                <a:spcPts val="1060"/>
              </a:spcAft>
              <a:buClr>
                <a:srgbClr val="000000"/>
              </a:buClr>
              <a:buSzPct val="45000"/>
              <a:buFont typeface="Wingdings" charset="2"/>
              <a:buChar char=""/>
            </a:pPr>
            <a:r>
              <a:rPr b="0" lang="en-GB" sz="2400" spc="-1" strike="noStrike">
                <a:latin typeface="Times New Roman"/>
                <a:ea typeface="Times New Roman"/>
              </a:rPr>
              <a:t>Hence, we are using image processing techniques for identification of persons wearing and not wearing face masks. The real time images from the camera are compared with the trained dataset and detection of wearing or not wearing a mask is done. The trained dataset is made by using machine learning technique which is the deciding factor of the result. The algorithm created by means of using a trained dataset will find the persons with and without wearing face masks.</a:t>
            </a:r>
            <a:endParaRPr b="0" lang="en-IN" sz="2400" spc="-1" strike="noStrike">
              <a:solidFill>
                <a:srgbClr val="000000"/>
              </a:solidFill>
              <a:latin typeface="Arial"/>
            </a:endParaRPr>
          </a:p>
        </p:txBody>
      </p:sp>
      <p:sp>
        <p:nvSpPr>
          <p:cNvPr id="7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CBAAF516-9F2F-4FD6-A185-DC2A9DD94922}" type="slidenum">
              <a:rPr b="0" lang="en-US" sz="1200" spc="-1" strike="noStrike">
                <a:solidFill>
                  <a:srgbClr val="888888"/>
                </a:solidFill>
                <a:latin typeface="Calibri"/>
                <a:ea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p:nvPr>
        </p:nvSpPr>
        <p:spPr>
          <a:xfrm>
            <a:off x="838080" y="540000"/>
            <a:ext cx="10515240" cy="5636520"/>
          </a:xfrm>
          <a:prstGeom prst="rect">
            <a:avLst/>
          </a:prstGeom>
          <a:noFill/>
          <a:ln w="0">
            <a:noFill/>
          </a:ln>
        </p:spPr>
        <p:txBody>
          <a:bodyPr anchor="t">
            <a:normAutofit/>
          </a:bodyPr>
          <a:p>
            <a:pPr marL="216000" indent="-216000">
              <a:lnSpc>
                <a:spcPct val="150000"/>
              </a:lnSpc>
              <a:buClr>
                <a:srgbClr val="000000"/>
              </a:buClr>
              <a:buSzPct val="45000"/>
              <a:buFont typeface="Wingdings" charset="2"/>
              <a:buChar char=""/>
            </a:pPr>
            <a:r>
              <a:rPr b="0" lang="en-GB" sz="2400" spc="-1" strike="noStrike">
                <a:latin typeface="Times New Roman"/>
                <a:ea typeface="Times New Roman"/>
              </a:rPr>
              <a:t>We also added a feature that we can add a video or an image and our program can tell that which person is wearing mask and which person is not wearing mask with an accuracy percentage. </a:t>
            </a:r>
            <a:endParaRPr b="0" lang="en-GB" sz="2400" spc="-1" strike="noStrike">
              <a:latin typeface="Times New Roman"/>
              <a:ea typeface="Times New Roman"/>
            </a:endParaRPr>
          </a:p>
          <a:p>
            <a:pPr marL="216000" indent="-216000">
              <a:lnSpc>
                <a:spcPct val="150000"/>
              </a:lnSpc>
              <a:buClr>
                <a:srgbClr val="000000"/>
              </a:buClr>
              <a:buSzPct val="45000"/>
              <a:buFont typeface="Wingdings" charset="2"/>
              <a:buChar char=""/>
            </a:pPr>
            <a:r>
              <a:rPr b="0" lang="en-GB" sz="2400" spc="-1" strike="noStrike">
                <a:latin typeface="Times New Roman"/>
                <a:ea typeface="Times New Roman"/>
              </a:rPr>
              <a:t>We are also trying to add some other warning devices which will warn the person that he/she is not wearing mask like a beeping device or a LED which will turn Red when a person is not wearing any mask.</a:t>
            </a:r>
            <a:endParaRPr b="0" lang="en-GB" sz="2400" spc="-1" strike="noStrike">
              <a:latin typeface="Times New Roman"/>
              <a:ea typeface="Times New Roman"/>
            </a:endParaRPr>
          </a:p>
          <a:p>
            <a:pPr marL="216000" indent="-216000">
              <a:lnSpc>
                <a:spcPct val="150000"/>
              </a:lnSpc>
              <a:buClr>
                <a:srgbClr val="000000"/>
              </a:buClr>
              <a:buSzPct val="45000"/>
              <a:buFont typeface="Wingdings" charset="2"/>
              <a:buChar char=""/>
            </a:pPr>
            <a:r>
              <a:rPr b="0" lang="en-GB" sz="2400" spc="-1" strike="noStrike">
                <a:latin typeface="Times New Roman"/>
                <a:ea typeface="Times New Roman"/>
              </a:rPr>
              <a:t>If someone tries to get inside without wearing any mask then the machine will take the picture of that person and send it to the authorised committee in real time and will start beeping and our UI will tell him/her that they need to wear the mask to control the spreading of Coronavirus.</a:t>
            </a:r>
            <a:endParaRPr b="0" lang="en-GB" sz="2400" spc="-1" strike="noStrike">
              <a:latin typeface="Times New Roman"/>
              <a:ea typeface="Times New Roman"/>
            </a:endParaRPr>
          </a:p>
        </p:txBody>
      </p:sp>
      <p:sp>
        <p:nvSpPr>
          <p:cNvPr id="78"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15115D46-83D5-4FDA-A66A-00D6E3164566}" type="slidenum">
              <a:rPr b="0" lang="en-US" sz="1200" spc="-1" strike="noStrike">
                <a:solidFill>
                  <a:srgbClr val="888888"/>
                </a:solidFill>
                <a:latin typeface="Calibri"/>
                <a:ea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Objectives of the Work</a:t>
            </a:r>
            <a:endParaRPr b="0" lang="en-IN" sz="4400" spc="-1" strike="noStrike">
              <a:solidFill>
                <a:srgbClr val="000000"/>
              </a:solidFill>
              <a:latin typeface="Arial"/>
            </a:endParaRPr>
          </a:p>
        </p:txBody>
      </p:sp>
      <p:sp>
        <p:nvSpPr>
          <p:cNvPr id="80" name="PlaceHolder 2"/>
          <p:cNvSpPr>
            <a:spLocks noGrp="1"/>
          </p:cNvSpPr>
          <p:nvPr>
            <p:ph/>
          </p:nvPr>
        </p:nvSpPr>
        <p:spPr>
          <a:xfrm>
            <a:off x="838080" y="1825560"/>
            <a:ext cx="10515240" cy="4350960"/>
          </a:xfrm>
          <a:prstGeom prst="rect">
            <a:avLst/>
          </a:prstGeom>
          <a:noFill/>
          <a:ln w="0">
            <a:noFill/>
          </a:ln>
        </p:spPr>
        <p:txBody>
          <a:bodyPr anchor="t">
            <a:normAutofit fontScale="79000"/>
          </a:bodyPr>
          <a:p>
            <a:pPr marL="100800" indent="126360">
              <a:lnSpc>
                <a:spcPct val="101000"/>
              </a:lnSpc>
              <a:spcBef>
                <a:spcPts val="434"/>
              </a:spcBef>
              <a:buClr>
                <a:srgbClr val="000000"/>
              </a:buClr>
              <a:buSzPct val="45000"/>
              <a:buFont typeface="Wingdings" charset="2"/>
              <a:buChar char=""/>
            </a:pPr>
            <a:r>
              <a:rPr b="0" lang="en-GB" sz="2400" spc="-1" strike="noStrike">
                <a:latin typeface="Times new roman"/>
                <a:ea typeface="Arial"/>
              </a:rPr>
              <a:t>In</a:t>
            </a:r>
            <a:r>
              <a:rPr b="0" lang="en-GB" sz="2400" spc="4" strike="noStrike">
                <a:latin typeface="Times new roman"/>
                <a:ea typeface="Arial"/>
              </a:rPr>
              <a:t> this system </a:t>
            </a:r>
            <a:r>
              <a:rPr b="0" lang="en-GB" sz="2400" spc="-1" strike="noStrike">
                <a:latin typeface="Times new roman"/>
                <a:ea typeface="Arial"/>
              </a:rPr>
              <a:t>a</a:t>
            </a:r>
            <a:r>
              <a:rPr b="0" lang="en-GB" sz="2400" spc="248" strike="noStrike">
                <a:latin typeface="Times new roman"/>
                <a:ea typeface="Arial"/>
              </a:rPr>
              <a:t> </a:t>
            </a:r>
            <a:r>
              <a:rPr b="0" lang="en-GB" sz="2400" spc="-1" strike="noStrike">
                <a:latin typeface="Times new roman"/>
                <a:ea typeface="Arial"/>
              </a:rPr>
              <a:t>face</a:t>
            </a:r>
            <a:r>
              <a:rPr b="0" lang="en-GB" sz="2400" spc="248" strike="noStrike">
                <a:latin typeface="Times new roman"/>
                <a:ea typeface="Arial"/>
              </a:rPr>
              <a:t> </a:t>
            </a:r>
            <a:r>
              <a:rPr b="0" lang="en-GB" sz="2400" spc="-1" strike="noStrike">
                <a:latin typeface="Times new roman"/>
                <a:ea typeface="Arial"/>
              </a:rPr>
              <a:t>is</a:t>
            </a:r>
            <a:r>
              <a:rPr b="0" lang="en-GB" sz="2400" spc="248" strike="noStrike">
                <a:latin typeface="Times new roman"/>
                <a:ea typeface="Arial"/>
              </a:rPr>
              <a:t> </a:t>
            </a:r>
            <a:r>
              <a:rPr b="0" lang="en-GB" sz="2400" spc="-1" strike="noStrike">
                <a:latin typeface="Times new roman"/>
                <a:ea typeface="Arial"/>
              </a:rPr>
              <a:t>detected</a:t>
            </a:r>
            <a:r>
              <a:rPr b="0" lang="en-GB" sz="2400" spc="248" strike="noStrike">
                <a:latin typeface="Times new roman"/>
                <a:ea typeface="Arial"/>
              </a:rPr>
              <a:t> </a:t>
            </a:r>
            <a:r>
              <a:rPr b="0" lang="en-GB" sz="2400" spc="-1" strike="noStrike">
                <a:latin typeface="Times new roman"/>
                <a:ea typeface="Arial"/>
              </a:rPr>
              <a:t>from</a:t>
            </a:r>
            <a:r>
              <a:rPr b="0" lang="en-GB" sz="2400" spc="248" strike="noStrike">
                <a:latin typeface="Times new roman"/>
                <a:ea typeface="Arial"/>
              </a:rPr>
              <a:t> </a:t>
            </a:r>
            <a:r>
              <a:rPr b="0" lang="en-GB" sz="2400" spc="-1" strike="noStrike">
                <a:latin typeface="Times new roman"/>
                <a:ea typeface="Arial"/>
              </a:rPr>
              <a:t>an</a:t>
            </a:r>
            <a:r>
              <a:rPr b="0" lang="en-GB" sz="2400" spc="4" strike="noStrike">
                <a:latin typeface="Times new roman"/>
                <a:ea typeface="Arial"/>
              </a:rPr>
              <a:t> </a:t>
            </a:r>
            <a:r>
              <a:rPr b="0" lang="en-GB" sz="2400" spc="-1" strike="noStrike">
                <a:latin typeface="Times new roman"/>
                <a:ea typeface="Arial"/>
              </a:rPr>
              <a:t>image</a:t>
            </a:r>
            <a:r>
              <a:rPr b="0" lang="en-GB" sz="2400" spc="4" strike="noStrike">
                <a:latin typeface="Times new roman"/>
                <a:ea typeface="Arial"/>
              </a:rPr>
              <a:t> </a:t>
            </a:r>
            <a:r>
              <a:rPr b="0" lang="en-GB" sz="2400" spc="-1" strike="noStrike">
                <a:latin typeface="Times new roman"/>
                <a:ea typeface="Arial"/>
              </a:rPr>
              <a:t>that</a:t>
            </a:r>
            <a:r>
              <a:rPr b="0" lang="en-GB" sz="2400" spc="4" strike="noStrike">
                <a:latin typeface="Times new roman"/>
                <a:ea typeface="Arial"/>
              </a:rPr>
              <a:t> </a:t>
            </a:r>
            <a:r>
              <a:rPr b="0" lang="en-GB" sz="2400" spc="-1" strike="noStrike">
                <a:latin typeface="Times new roman"/>
                <a:ea typeface="Arial"/>
              </a:rPr>
              <a:t>has</a:t>
            </a:r>
            <a:r>
              <a:rPr b="0" lang="en-GB" sz="2400" spc="4" strike="noStrike">
                <a:latin typeface="Times new roman"/>
                <a:ea typeface="Arial"/>
              </a:rPr>
              <a:t> </a:t>
            </a:r>
            <a:r>
              <a:rPr b="0" lang="en-GB" sz="2400" spc="-1" strike="noStrike">
                <a:latin typeface="Times new roman"/>
                <a:ea typeface="Arial"/>
              </a:rPr>
              <a:t>several</a:t>
            </a:r>
            <a:r>
              <a:rPr b="0" lang="en-GB" sz="2400" spc="4" strike="noStrike">
                <a:latin typeface="Times new roman"/>
                <a:ea typeface="Arial"/>
              </a:rPr>
              <a:t> </a:t>
            </a:r>
            <a:r>
              <a:rPr b="0" lang="en-GB" sz="2400" spc="-1" strike="noStrike">
                <a:latin typeface="Times new roman"/>
                <a:ea typeface="Arial"/>
              </a:rPr>
              <a:t>attributes</a:t>
            </a:r>
            <a:r>
              <a:rPr b="0" lang="en-GB" sz="2400" spc="4" strike="noStrike">
                <a:latin typeface="Times new roman"/>
                <a:ea typeface="Arial"/>
              </a:rPr>
              <a:t> </a:t>
            </a:r>
            <a:r>
              <a:rPr b="0" lang="en-GB" sz="2400" spc="-1" strike="noStrike">
                <a:latin typeface="Times new roman"/>
                <a:ea typeface="Arial"/>
              </a:rPr>
              <a:t>in</a:t>
            </a:r>
            <a:r>
              <a:rPr b="0" lang="en-GB" sz="2400" spc="4" strike="noStrike">
                <a:latin typeface="Times new roman"/>
                <a:ea typeface="Arial"/>
              </a:rPr>
              <a:t> </a:t>
            </a:r>
            <a:r>
              <a:rPr b="0" lang="en-GB" sz="2400" spc="-1" strike="noStrike">
                <a:latin typeface="Times new roman"/>
                <a:ea typeface="Arial"/>
              </a:rPr>
              <a:t>it.</a:t>
            </a:r>
            <a:r>
              <a:rPr b="0" lang="en-GB" sz="2400" spc="4" strike="noStrike">
                <a:latin typeface="Times new roman"/>
                <a:ea typeface="Arial"/>
              </a:rPr>
              <a:t> </a:t>
            </a:r>
            <a:r>
              <a:rPr b="0" lang="en-GB" sz="2400" spc="-1" strike="noStrike">
                <a:latin typeface="Times new roman"/>
                <a:ea typeface="Arial"/>
              </a:rPr>
              <a:t>According</a:t>
            </a:r>
            <a:r>
              <a:rPr b="0" lang="en-GB" sz="2400" spc="4" strike="noStrike">
                <a:latin typeface="Times new roman"/>
                <a:ea typeface="Arial"/>
              </a:rPr>
              <a:t> </a:t>
            </a:r>
            <a:r>
              <a:rPr b="0" lang="en-GB" sz="2400" spc="-1" strike="noStrike">
                <a:latin typeface="Times new roman"/>
                <a:ea typeface="Arial"/>
              </a:rPr>
              <a:t>to</a:t>
            </a:r>
            <a:r>
              <a:rPr b="0" lang="en-GB" sz="2400" spc="4" strike="noStrike">
                <a:latin typeface="Times new roman"/>
                <a:ea typeface="Arial"/>
              </a:rPr>
              <a:t> </a:t>
            </a:r>
            <a:r>
              <a:rPr b="0" lang="en-GB" sz="2400" spc="-1" strike="noStrike">
                <a:latin typeface="Times new roman"/>
                <a:ea typeface="Arial"/>
              </a:rPr>
              <a:t>research, face detection requires expression recognition,</a:t>
            </a:r>
            <a:r>
              <a:rPr b="0" lang="en-GB" sz="2400" spc="4" strike="noStrike">
                <a:latin typeface="Times new roman"/>
                <a:ea typeface="Arial"/>
              </a:rPr>
              <a:t> </a:t>
            </a:r>
            <a:r>
              <a:rPr b="0" lang="en-GB" sz="2400" spc="-1" strike="noStrike">
                <a:latin typeface="Times new roman"/>
                <a:ea typeface="Arial"/>
              </a:rPr>
              <a:t>face</a:t>
            </a:r>
            <a:r>
              <a:rPr b="0" lang="en-GB" sz="2400" spc="188" strike="noStrike">
                <a:latin typeface="Times new roman"/>
                <a:ea typeface="Arial"/>
              </a:rPr>
              <a:t> </a:t>
            </a:r>
            <a:r>
              <a:rPr b="0" lang="en-GB" sz="2400" spc="-1" strike="noStrike">
                <a:latin typeface="Times new roman"/>
                <a:ea typeface="Arial"/>
              </a:rPr>
              <a:t>tracking,</a:t>
            </a:r>
            <a:r>
              <a:rPr b="0" lang="en-GB" sz="2400" spc="194" strike="noStrike">
                <a:latin typeface="Times new roman"/>
                <a:ea typeface="Arial"/>
              </a:rPr>
              <a:t> </a:t>
            </a:r>
            <a:r>
              <a:rPr b="0" lang="en-GB" sz="2400" spc="-1" strike="noStrike">
                <a:latin typeface="Times new roman"/>
                <a:ea typeface="Arial"/>
              </a:rPr>
              <a:t>and</a:t>
            </a:r>
            <a:r>
              <a:rPr b="0" lang="en-GB" sz="2400" spc="194" strike="noStrike">
                <a:latin typeface="Times new roman"/>
                <a:ea typeface="Arial"/>
              </a:rPr>
              <a:t> </a:t>
            </a:r>
            <a:r>
              <a:rPr b="0" lang="en-GB" sz="2400" spc="-1" strike="noStrike">
                <a:latin typeface="Times new roman"/>
                <a:ea typeface="Arial"/>
              </a:rPr>
              <a:t>pose</a:t>
            </a:r>
            <a:r>
              <a:rPr b="0" lang="en-GB" sz="2400" spc="194" strike="noStrike">
                <a:latin typeface="Times new roman"/>
                <a:ea typeface="Arial"/>
              </a:rPr>
              <a:t> </a:t>
            </a:r>
            <a:r>
              <a:rPr b="0" lang="en-GB" sz="2400" spc="-1" strike="noStrike">
                <a:latin typeface="Times new roman"/>
                <a:ea typeface="Arial"/>
              </a:rPr>
              <a:t>estimation.</a:t>
            </a:r>
            <a:r>
              <a:rPr b="0" lang="en-GB" sz="2400" spc="194" strike="noStrike">
                <a:latin typeface="Times new roman"/>
                <a:ea typeface="Arial"/>
              </a:rPr>
              <a:t> </a:t>
            </a:r>
            <a:r>
              <a:rPr b="0" lang="en-GB" sz="2400" spc="-1" strike="noStrike">
                <a:latin typeface="Times new roman"/>
                <a:ea typeface="Arial"/>
              </a:rPr>
              <a:t>Given</a:t>
            </a:r>
            <a:r>
              <a:rPr b="0" lang="en-GB" sz="2400" spc="194" strike="noStrike">
                <a:latin typeface="Times new roman"/>
                <a:ea typeface="Arial"/>
              </a:rPr>
              <a:t> </a:t>
            </a:r>
            <a:r>
              <a:rPr b="0" lang="en-GB" sz="2400" spc="-1" strike="noStrike">
                <a:latin typeface="Times new roman"/>
                <a:ea typeface="Arial"/>
              </a:rPr>
              <a:t>a</a:t>
            </a:r>
            <a:r>
              <a:rPr b="0" lang="en-GB" sz="2400" spc="194" strike="noStrike">
                <a:latin typeface="Times new roman"/>
                <a:ea typeface="Arial"/>
              </a:rPr>
              <a:t> </a:t>
            </a:r>
            <a:r>
              <a:rPr b="0" lang="en-GB" sz="2400" spc="-1" strike="noStrike">
                <a:latin typeface="Times new roman"/>
                <a:ea typeface="Arial"/>
              </a:rPr>
              <a:t>solitary</a:t>
            </a:r>
            <a:r>
              <a:rPr b="0" lang="en-GB" sz="2400" spc="194" strike="noStrike">
                <a:latin typeface="Times new roman"/>
                <a:ea typeface="Arial"/>
              </a:rPr>
              <a:t> </a:t>
            </a:r>
            <a:r>
              <a:rPr b="0" lang="en-GB" sz="2400" spc="-1" strike="noStrike">
                <a:latin typeface="Times new roman"/>
                <a:ea typeface="Arial"/>
              </a:rPr>
              <a:t>image,</a:t>
            </a:r>
            <a:r>
              <a:rPr b="0" lang="en-GB" sz="2400" spc="-236" strike="noStrike">
                <a:latin typeface="Times new roman"/>
                <a:ea typeface="Arial"/>
              </a:rPr>
              <a:t> </a:t>
            </a:r>
            <a:r>
              <a:rPr b="0" lang="en-GB" sz="2400" spc="-1" strike="noStrike">
                <a:latin typeface="Times new roman"/>
                <a:ea typeface="Arial"/>
              </a:rPr>
              <a:t>the challenge is to </a:t>
            </a:r>
            <a:r>
              <a:rPr b="0" lang="en-GB" sz="2400" spc="-1" strike="noStrike">
                <a:latin typeface="Times new roman"/>
                <a:ea typeface="Arial"/>
              </a:rPr>
              <a:t>identify the face from the picture. Face</a:t>
            </a:r>
            <a:r>
              <a:rPr b="0" lang="en-GB" sz="2400" spc="4" strike="noStrike">
                <a:latin typeface="Times new roman"/>
                <a:ea typeface="Arial"/>
              </a:rPr>
              <a:t> </a:t>
            </a:r>
            <a:r>
              <a:rPr b="0" lang="en-GB" sz="2400" spc="-1" strike="noStrike">
                <a:latin typeface="Times new roman"/>
                <a:ea typeface="Arial"/>
              </a:rPr>
              <a:t>detection</a:t>
            </a:r>
            <a:r>
              <a:rPr b="0" lang="en-GB" sz="2400" spc="4" strike="noStrike">
                <a:latin typeface="Times new roman"/>
                <a:ea typeface="Arial"/>
              </a:rPr>
              <a:t> </a:t>
            </a:r>
            <a:r>
              <a:rPr b="0" lang="en-GB" sz="2400" spc="-1" strike="noStrike">
                <a:latin typeface="Times new roman"/>
                <a:ea typeface="Arial"/>
              </a:rPr>
              <a:t>is</a:t>
            </a:r>
            <a:r>
              <a:rPr b="0" lang="en-GB" sz="2400" spc="4" strike="noStrike">
                <a:latin typeface="Times new roman"/>
                <a:ea typeface="Arial"/>
              </a:rPr>
              <a:t> </a:t>
            </a:r>
            <a:r>
              <a:rPr b="0" lang="en-GB" sz="2400" spc="-1" strike="noStrike">
                <a:latin typeface="Times new roman"/>
                <a:ea typeface="Arial"/>
              </a:rPr>
              <a:t>a</a:t>
            </a:r>
            <a:r>
              <a:rPr b="0" lang="en-GB" sz="2400" spc="4" strike="noStrike">
                <a:latin typeface="Times new roman"/>
                <a:ea typeface="Arial"/>
              </a:rPr>
              <a:t> </a:t>
            </a:r>
            <a:r>
              <a:rPr b="0" lang="en-GB" sz="2400" spc="-1" strike="noStrike">
                <a:latin typeface="Times new roman"/>
                <a:ea typeface="Arial"/>
              </a:rPr>
              <a:t>difficult</a:t>
            </a:r>
            <a:r>
              <a:rPr b="0" lang="en-GB" sz="2400" spc="4" strike="noStrike">
                <a:latin typeface="Times new roman"/>
                <a:ea typeface="Arial"/>
              </a:rPr>
              <a:t> </a:t>
            </a:r>
            <a:r>
              <a:rPr b="0" lang="en-GB" sz="2400" spc="-1" strike="noStrike">
                <a:latin typeface="Times new roman"/>
                <a:ea typeface="Arial"/>
              </a:rPr>
              <a:t>errand</a:t>
            </a:r>
            <a:r>
              <a:rPr b="0" lang="en-GB" sz="2400" spc="4" strike="noStrike">
                <a:latin typeface="Times new roman"/>
                <a:ea typeface="Arial"/>
              </a:rPr>
              <a:t> </a:t>
            </a:r>
            <a:r>
              <a:rPr b="0" lang="en-GB" sz="2400" spc="-1" strike="noStrike">
                <a:latin typeface="Times new roman"/>
                <a:ea typeface="Arial"/>
              </a:rPr>
              <a:t>because</a:t>
            </a:r>
            <a:r>
              <a:rPr b="0" lang="en-GB" sz="2400" spc="4" strike="noStrike">
                <a:latin typeface="Times new roman"/>
                <a:ea typeface="Arial"/>
              </a:rPr>
              <a:t> </a:t>
            </a:r>
            <a:r>
              <a:rPr b="0" lang="en-GB" sz="2400" spc="-1" strike="noStrike">
                <a:latin typeface="Times new roman"/>
                <a:ea typeface="Arial"/>
              </a:rPr>
              <a:t>the</a:t>
            </a:r>
            <a:r>
              <a:rPr b="0" lang="en-GB" sz="2400" spc="4" strike="noStrike">
                <a:latin typeface="Times new roman"/>
                <a:ea typeface="Arial"/>
              </a:rPr>
              <a:t> </a:t>
            </a:r>
            <a:r>
              <a:rPr b="0" lang="en-GB" sz="2400" spc="-1" strike="noStrike">
                <a:latin typeface="Times new roman"/>
                <a:ea typeface="Arial"/>
              </a:rPr>
              <a:t>faces</a:t>
            </a:r>
            <a:r>
              <a:rPr b="0" lang="en-GB" sz="2400" spc="248" strike="noStrike">
                <a:latin typeface="Times new roman"/>
                <a:ea typeface="Arial"/>
              </a:rPr>
              <a:t> </a:t>
            </a:r>
            <a:r>
              <a:rPr b="0" lang="en-GB" sz="2400" spc="-1" strike="noStrike">
                <a:latin typeface="Times new roman"/>
                <a:ea typeface="Arial"/>
              </a:rPr>
              <a:t>change</a:t>
            </a:r>
            <a:r>
              <a:rPr b="0" lang="en-GB" sz="2400" spc="248" strike="noStrike">
                <a:latin typeface="Times new roman"/>
                <a:ea typeface="Arial"/>
              </a:rPr>
              <a:t> </a:t>
            </a:r>
            <a:r>
              <a:rPr b="0" lang="en-GB" sz="2400" spc="-1" strike="noStrike">
                <a:latin typeface="Times new roman"/>
                <a:ea typeface="Arial"/>
              </a:rPr>
              <a:t>in</a:t>
            </a:r>
            <a:r>
              <a:rPr b="0" lang="en-GB" sz="2400" spc="-236" strike="noStrike">
                <a:latin typeface="Times new roman"/>
                <a:ea typeface="Arial"/>
              </a:rPr>
              <a:t> </a:t>
            </a:r>
            <a:r>
              <a:rPr b="0" lang="en-GB" sz="2400" spc="-1" strike="noStrike">
                <a:latin typeface="Times new roman"/>
                <a:ea typeface="Arial"/>
              </a:rPr>
              <a:t>size,</a:t>
            </a:r>
            <a:r>
              <a:rPr b="0" lang="en-GB" sz="2400" spc="43" strike="noStrike">
                <a:latin typeface="Times new roman"/>
                <a:ea typeface="Arial"/>
              </a:rPr>
              <a:t> </a:t>
            </a:r>
            <a:r>
              <a:rPr b="0" lang="en-GB" sz="2400" spc="-1" strike="noStrike">
                <a:latin typeface="Times new roman"/>
                <a:ea typeface="Arial"/>
              </a:rPr>
              <a:t>shape,</a:t>
            </a:r>
            <a:r>
              <a:rPr b="0" lang="en-GB" sz="2400" spc="43" strike="noStrike">
                <a:latin typeface="Times new roman"/>
                <a:ea typeface="Arial"/>
              </a:rPr>
              <a:t> </a:t>
            </a:r>
            <a:r>
              <a:rPr b="0" lang="en-GB" sz="2400" spc="-1" strike="noStrike">
                <a:latin typeface="Times new roman"/>
                <a:ea typeface="Arial"/>
              </a:rPr>
              <a:t>color,</a:t>
            </a:r>
            <a:r>
              <a:rPr b="0" lang="en-GB" sz="2400" spc="49" strike="noStrike">
                <a:latin typeface="Times new roman"/>
                <a:ea typeface="Arial"/>
              </a:rPr>
              <a:t> </a:t>
            </a:r>
            <a:r>
              <a:rPr b="0" lang="en-GB" sz="2400" spc="-1" strike="noStrike">
                <a:latin typeface="Times new roman"/>
                <a:ea typeface="Arial"/>
              </a:rPr>
              <a:t>etc</a:t>
            </a:r>
            <a:r>
              <a:rPr b="0" lang="en-GB" sz="2400" spc="43" strike="noStrike">
                <a:latin typeface="Times new roman"/>
                <a:ea typeface="Arial"/>
              </a:rPr>
              <a:t> </a:t>
            </a:r>
            <a:r>
              <a:rPr b="0" lang="en-GB" sz="2400" spc="-1" strike="noStrike">
                <a:latin typeface="Times new roman"/>
                <a:ea typeface="Arial"/>
              </a:rPr>
              <a:t>and</a:t>
            </a:r>
            <a:r>
              <a:rPr b="0" lang="en-GB" sz="2400" spc="43" strike="noStrike">
                <a:latin typeface="Times new roman"/>
                <a:ea typeface="Arial"/>
              </a:rPr>
              <a:t> </a:t>
            </a:r>
            <a:r>
              <a:rPr b="0" lang="en-GB" sz="2400" spc="-1" strike="noStrike">
                <a:latin typeface="Times new roman"/>
                <a:ea typeface="Arial"/>
              </a:rPr>
              <a:t>they</a:t>
            </a:r>
            <a:r>
              <a:rPr b="0" lang="en-GB" sz="2400" spc="49" strike="noStrike">
                <a:latin typeface="Times new roman"/>
                <a:ea typeface="Arial"/>
              </a:rPr>
              <a:t> </a:t>
            </a:r>
            <a:r>
              <a:rPr b="0" lang="en-GB" sz="2400" spc="-1" strike="noStrike">
                <a:latin typeface="Times new roman"/>
                <a:ea typeface="Arial"/>
              </a:rPr>
              <a:t>are</a:t>
            </a:r>
            <a:r>
              <a:rPr b="0" lang="en-GB" sz="2400" spc="43" strike="noStrike">
                <a:latin typeface="Times new roman"/>
                <a:ea typeface="Arial"/>
              </a:rPr>
              <a:t> </a:t>
            </a:r>
            <a:r>
              <a:rPr b="0" lang="en-GB" sz="2400" spc="-1" strike="noStrike">
                <a:latin typeface="Times new roman"/>
                <a:ea typeface="Arial"/>
              </a:rPr>
              <a:t>not</a:t>
            </a:r>
            <a:r>
              <a:rPr b="0" lang="en-GB" sz="2400" spc="43" strike="noStrike">
                <a:latin typeface="Times new roman"/>
                <a:ea typeface="Arial"/>
              </a:rPr>
              <a:t> </a:t>
            </a:r>
            <a:r>
              <a:rPr b="0" lang="en-GB" sz="2400" spc="-1" strike="noStrike">
                <a:latin typeface="Times new roman"/>
                <a:ea typeface="Arial"/>
              </a:rPr>
              <a:t>immutable.</a:t>
            </a:r>
            <a:endParaRPr b="0" lang="en-GB" sz="2400" spc="-1" strike="noStrike">
              <a:latin typeface="Times new roman"/>
            </a:endParaRPr>
          </a:p>
          <a:p>
            <a:pPr marL="100800" indent="126360">
              <a:lnSpc>
                <a:spcPct val="101000"/>
              </a:lnSpc>
              <a:spcBef>
                <a:spcPts val="434"/>
              </a:spcBef>
              <a:buClr>
                <a:srgbClr val="000000"/>
              </a:buClr>
              <a:buSzPct val="45000"/>
              <a:buFont typeface="Wingdings" charset="2"/>
              <a:buChar char=""/>
            </a:pPr>
            <a:r>
              <a:rPr b="0" lang="en-GB" sz="2400" spc="-1" strike="noStrike">
                <a:latin typeface="Times new roman"/>
                <a:ea typeface="Arial"/>
              </a:rPr>
              <a:t>Here</a:t>
            </a:r>
            <a:r>
              <a:rPr b="0" lang="en-GB" sz="2400" spc="168" strike="noStrike">
                <a:latin typeface="Times new roman"/>
                <a:ea typeface="Arial"/>
              </a:rPr>
              <a:t> </a:t>
            </a:r>
            <a:r>
              <a:rPr b="0" lang="en-GB" sz="2400" spc="-1" strike="noStrike">
                <a:latin typeface="Times new roman"/>
                <a:ea typeface="Arial"/>
              </a:rPr>
              <a:t>the</a:t>
            </a:r>
            <a:r>
              <a:rPr b="0" lang="en-GB" sz="2400" spc="168" strike="noStrike">
                <a:latin typeface="Times new roman"/>
                <a:ea typeface="Arial"/>
              </a:rPr>
              <a:t> </a:t>
            </a:r>
            <a:r>
              <a:rPr b="0" lang="en-GB" sz="2400" spc="-1" strike="noStrike">
                <a:latin typeface="Times new roman"/>
                <a:ea typeface="Arial"/>
              </a:rPr>
              <a:t>main</a:t>
            </a:r>
            <a:r>
              <a:rPr b="0" lang="en-GB" sz="2400" spc="168" strike="noStrike">
                <a:latin typeface="Times new roman"/>
                <a:ea typeface="Arial"/>
              </a:rPr>
              <a:t> </a:t>
            </a:r>
            <a:r>
              <a:rPr b="0" lang="en-GB" sz="2400" spc="-1" strike="noStrike">
                <a:latin typeface="Times new roman"/>
                <a:ea typeface="Arial"/>
              </a:rPr>
              <a:t>challenge</a:t>
            </a:r>
            <a:r>
              <a:rPr b="0" lang="en-GB" sz="2400" spc="174" strike="noStrike">
                <a:latin typeface="Times new roman"/>
                <a:ea typeface="Arial"/>
              </a:rPr>
              <a:t> </a:t>
            </a:r>
            <a:r>
              <a:rPr b="0" lang="en-GB" sz="2400" spc="-1" strike="noStrike">
                <a:latin typeface="Times new roman"/>
                <a:ea typeface="Arial"/>
              </a:rPr>
              <a:t>of</a:t>
            </a:r>
            <a:r>
              <a:rPr b="0" lang="en-GB" sz="2400" spc="168" strike="noStrike">
                <a:latin typeface="Times new roman"/>
                <a:ea typeface="Arial"/>
              </a:rPr>
              <a:t> </a:t>
            </a:r>
            <a:r>
              <a:rPr b="0" lang="en-GB" sz="2400" spc="-1" strike="noStrike">
                <a:latin typeface="Times new roman"/>
                <a:ea typeface="Arial"/>
              </a:rPr>
              <a:t>the</a:t>
            </a:r>
            <a:r>
              <a:rPr b="0" lang="en-GB" sz="2400" spc="168" strike="noStrike">
                <a:latin typeface="Times new roman"/>
                <a:ea typeface="Arial"/>
              </a:rPr>
              <a:t> </a:t>
            </a:r>
            <a:r>
              <a:rPr b="0" lang="en-GB" sz="2400" spc="-1" strike="noStrike">
                <a:latin typeface="Times new roman"/>
                <a:ea typeface="Arial"/>
              </a:rPr>
              <a:t>task</a:t>
            </a:r>
            <a:r>
              <a:rPr b="0" lang="en-GB" sz="2400" spc="174" strike="noStrike">
                <a:latin typeface="Times new roman"/>
                <a:ea typeface="Arial"/>
              </a:rPr>
              <a:t> </a:t>
            </a:r>
            <a:r>
              <a:rPr b="0" lang="en-GB" sz="2400" spc="-1" strike="noStrike">
                <a:latin typeface="Times new roman"/>
                <a:ea typeface="Arial"/>
              </a:rPr>
              <a:t>is</a:t>
            </a:r>
            <a:r>
              <a:rPr b="0" lang="en-GB" sz="2400" spc="168" strike="noStrike">
                <a:latin typeface="Times new roman"/>
                <a:ea typeface="Arial"/>
              </a:rPr>
              <a:t> </a:t>
            </a:r>
            <a:r>
              <a:rPr b="0" lang="en-GB" sz="2400" spc="-1" strike="noStrike">
                <a:latin typeface="Times new roman"/>
                <a:ea typeface="Arial"/>
              </a:rPr>
              <a:t>to</a:t>
            </a:r>
            <a:r>
              <a:rPr b="0" lang="en-GB" sz="2400" spc="168" strike="noStrike">
                <a:latin typeface="Times new roman"/>
                <a:ea typeface="Arial"/>
              </a:rPr>
              <a:t> </a:t>
            </a:r>
            <a:r>
              <a:rPr b="0" lang="en-GB" sz="2400" spc="-1" strike="noStrike">
                <a:latin typeface="Times new roman"/>
                <a:ea typeface="Arial"/>
              </a:rPr>
              <a:t>detect</a:t>
            </a:r>
            <a:r>
              <a:rPr b="0" lang="en-GB" sz="2400" spc="174" strike="noStrike">
                <a:latin typeface="Times new roman"/>
                <a:ea typeface="Arial"/>
              </a:rPr>
              <a:t> </a:t>
            </a:r>
            <a:r>
              <a:rPr b="0" lang="en-GB" sz="2400" spc="-1" strike="noStrike">
                <a:latin typeface="Times new roman"/>
                <a:ea typeface="Arial"/>
              </a:rPr>
              <a:t>the</a:t>
            </a:r>
            <a:r>
              <a:rPr b="0" lang="en-GB" sz="2400" spc="168" strike="noStrike">
                <a:latin typeface="Times new roman"/>
                <a:ea typeface="Arial"/>
              </a:rPr>
              <a:t> </a:t>
            </a:r>
            <a:r>
              <a:rPr b="0" lang="en-GB" sz="2400" spc="-1" strike="noStrike">
                <a:latin typeface="Times new roman"/>
                <a:ea typeface="Arial"/>
              </a:rPr>
              <a:t>face</a:t>
            </a:r>
            <a:r>
              <a:rPr b="0" lang="en-GB" sz="2400" spc="-242" strike="noStrike">
                <a:latin typeface="Times new roman"/>
                <a:ea typeface="Arial"/>
              </a:rPr>
              <a:t> </a:t>
            </a:r>
            <a:r>
              <a:rPr b="0" lang="en-GB" sz="2400" spc="-1" strike="noStrike">
                <a:latin typeface="Times new roman"/>
                <a:ea typeface="Arial"/>
              </a:rPr>
              <a:t>from</a:t>
            </a:r>
            <a:r>
              <a:rPr b="0" lang="en-GB" sz="2400" spc="38" strike="noStrike">
                <a:latin typeface="Times new roman"/>
                <a:ea typeface="Arial"/>
              </a:rPr>
              <a:t> </a:t>
            </a:r>
            <a:r>
              <a:rPr b="0" lang="en-GB" sz="2400" spc="-1" strike="noStrike">
                <a:latin typeface="Times new roman"/>
                <a:ea typeface="Arial"/>
              </a:rPr>
              <a:t>the</a:t>
            </a:r>
            <a:r>
              <a:rPr b="0" lang="en-GB" sz="2400" spc="43" strike="noStrike">
                <a:latin typeface="Times new roman"/>
                <a:ea typeface="Arial"/>
              </a:rPr>
              <a:t> </a:t>
            </a:r>
            <a:r>
              <a:rPr b="0" lang="en-GB" sz="2400" spc="-1" strike="noStrike">
                <a:latin typeface="Times new roman"/>
                <a:ea typeface="Arial"/>
              </a:rPr>
              <a:t>image</a:t>
            </a:r>
            <a:r>
              <a:rPr b="0" lang="en-GB" sz="2400" spc="38" strike="noStrike">
                <a:latin typeface="Times new roman"/>
                <a:ea typeface="Arial"/>
              </a:rPr>
              <a:t> </a:t>
            </a:r>
            <a:r>
              <a:rPr b="0" lang="en-GB" sz="2400" spc="-1" strike="noStrike">
                <a:latin typeface="Times new roman"/>
                <a:ea typeface="Arial"/>
              </a:rPr>
              <a:t>correctly</a:t>
            </a:r>
            <a:r>
              <a:rPr b="0" lang="en-GB" sz="2400" spc="43" strike="noStrike">
                <a:latin typeface="Times new roman"/>
                <a:ea typeface="Arial"/>
              </a:rPr>
              <a:t> </a:t>
            </a:r>
            <a:r>
              <a:rPr b="0" lang="en-GB" sz="2400" spc="-1" strike="noStrike">
                <a:latin typeface="Times new roman"/>
                <a:ea typeface="Arial"/>
              </a:rPr>
              <a:t>and</a:t>
            </a:r>
            <a:r>
              <a:rPr b="0" lang="en-GB" sz="2400" spc="43" strike="noStrike">
                <a:latin typeface="Times new roman"/>
                <a:ea typeface="Arial"/>
              </a:rPr>
              <a:t> </a:t>
            </a:r>
            <a:r>
              <a:rPr b="0" lang="en-GB" sz="2400" spc="-1" strike="noStrike">
                <a:latin typeface="Times new roman"/>
                <a:ea typeface="Arial"/>
              </a:rPr>
              <a:t>then</a:t>
            </a:r>
            <a:r>
              <a:rPr b="0" lang="en-GB" sz="2400" spc="38" strike="noStrike">
                <a:latin typeface="Times new roman"/>
                <a:ea typeface="Arial"/>
              </a:rPr>
              <a:t> </a:t>
            </a:r>
            <a:r>
              <a:rPr b="0" lang="en-GB" sz="2400" spc="-1" strike="noStrike">
                <a:latin typeface="Times new roman"/>
                <a:ea typeface="Arial"/>
              </a:rPr>
              <a:t>identify</a:t>
            </a:r>
            <a:r>
              <a:rPr b="0" lang="en-GB" sz="2400" spc="43" strike="noStrike">
                <a:latin typeface="Times new roman"/>
                <a:ea typeface="Arial"/>
              </a:rPr>
              <a:t> </a:t>
            </a:r>
            <a:r>
              <a:rPr b="0" lang="en-GB" sz="2400" spc="-1" strike="noStrike">
                <a:latin typeface="Times new roman"/>
                <a:ea typeface="Arial"/>
              </a:rPr>
              <a:t>if</a:t>
            </a:r>
            <a:r>
              <a:rPr b="0" lang="en-GB" sz="2400" spc="43" strike="noStrike">
                <a:latin typeface="Times new roman"/>
                <a:ea typeface="Arial"/>
              </a:rPr>
              <a:t> </a:t>
            </a:r>
            <a:r>
              <a:rPr b="0" lang="en-GB" sz="2400" spc="-1" strike="noStrike">
                <a:latin typeface="Times new roman"/>
                <a:ea typeface="Arial"/>
              </a:rPr>
              <a:t>it</a:t>
            </a:r>
            <a:r>
              <a:rPr b="0" lang="en-GB" sz="2400" spc="38" strike="noStrike">
                <a:latin typeface="Times new roman"/>
                <a:ea typeface="Arial"/>
              </a:rPr>
              <a:t> </a:t>
            </a:r>
            <a:r>
              <a:rPr b="0" lang="en-GB" sz="2400" spc="-1" strike="noStrike">
                <a:latin typeface="Times new roman"/>
                <a:ea typeface="Arial"/>
              </a:rPr>
              <a:t>has</a:t>
            </a:r>
            <a:r>
              <a:rPr b="0" lang="en-GB" sz="2400" spc="43" strike="noStrike">
                <a:latin typeface="Times new roman"/>
                <a:ea typeface="Arial"/>
              </a:rPr>
              <a:t> </a:t>
            </a:r>
            <a:r>
              <a:rPr b="0" lang="en-GB" sz="2400" spc="-1" strike="noStrike">
                <a:latin typeface="Times new roman"/>
                <a:ea typeface="Arial"/>
              </a:rPr>
              <a:t>a</a:t>
            </a:r>
            <a:r>
              <a:rPr b="0" lang="en-GB" sz="2400" spc="43" strike="noStrike">
                <a:latin typeface="Times new roman"/>
                <a:ea typeface="Arial"/>
              </a:rPr>
              <a:t> </a:t>
            </a:r>
            <a:r>
              <a:rPr b="0" lang="en-GB" sz="2400" spc="-1" strike="noStrike">
                <a:latin typeface="Times new roman"/>
                <a:ea typeface="Arial"/>
              </a:rPr>
              <a:t>mask</a:t>
            </a:r>
            <a:r>
              <a:rPr b="0" lang="en-GB" sz="2400" spc="38" strike="noStrike">
                <a:latin typeface="Times new roman"/>
                <a:ea typeface="Arial"/>
              </a:rPr>
              <a:t> </a:t>
            </a:r>
            <a:r>
              <a:rPr b="0" lang="en-GB" sz="2400" spc="-1" strike="noStrike">
                <a:latin typeface="Times new roman"/>
                <a:ea typeface="Arial"/>
              </a:rPr>
              <a:t>on</a:t>
            </a:r>
            <a:r>
              <a:rPr b="0" lang="en-GB" sz="2400" spc="-236" strike="noStrike">
                <a:latin typeface="Times new roman"/>
                <a:ea typeface="Arial"/>
              </a:rPr>
              <a:t> </a:t>
            </a:r>
            <a:r>
              <a:rPr b="0" lang="en-GB" sz="2400" spc="-1" strike="noStrike">
                <a:latin typeface="Times new roman"/>
                <a:ea typeface="Arial"/>
              </a:rPr>
              <a:t>it or not. In order to perform </a:t>
            </a:r>
            <a:r>
              <a:rPr b="0" lang="en-GB" sz="2400" spc="-1" strike="noStrike">
                <a:latin typeface="Times new roman"/>
                <a:ea typeface="Arial"/>
              </a:rPr>
              <a:t>surveillance tasks, the proposed</a:t>
            </a:r>
            <a:r>
              <a:rPr b="0" lang="en-GB" sz="2400" spc="4" strike="noStrike">
                <a:latin typeface="Times new roman"/>
                <a:ea typeface="Arial"/>
              </a:rPr>
              <a:t> </a:t>
            </a:r>
            <a:r>
              <a:rPr b="0" lang="en-GB" sz="2400" spc="-1" strike="noStrike">
                <a:latin typeface="Times new roman"/>
                <a:ea typeface="Arial"/>
              </a:rPr>
              <a:t>method</a:t>
            </a:r>
            <a:r>
              <a:rPr b="0" lang="en-GB" sz="2400" spc="4" strike="noStrike">
                <a:latin typeface="Times new roman"/>
                <a:ea typeface="Arial"/>
              </a:rPr>
              <a:t> </a:t>
            </a:r>
            <a:r>
              <a:rPr b="0" lang="en-GB" sz="2400" spc="-1" strike="noStrike">
                <a:latin typeface="Times new roman"/>
                <a:ea typeface="Arial"/>
              </a:rPr>
              <a:t>should</a:t>
            </a:r>
            <a:r>
              <a:rPr b="0" lang="en-GB" sz="2400" spc="4" strike="noStrike">
                <a:latin typeface="Times new roman"/>
                <a:ea typeface="Arial"/>
              </a:rPr>
              <a:t> </a:t>
            </a:r>
            <a:r>
              <a:rPr b="0" lang="en-GB" sz="2400" spc="-1" strike="noStrike">
                <a:latin typeface="Times new roman"/>
                <a:ea typeface="Arial"/>
              </a:rPr>
              <a:t>also</a:t>
            </a:r>
            <a:r>
              <a:rPr b="0" lang="en-GB" sz="2400" spc="4" strike="noStrike">
                <a:latin typeface="Times new roman"/>
                <a:ea typeface="Arial"/>
              </a:rPr>
              <a:t> </a:t>
            </a:r>
            <a:r>
              <a:rPr b="0" lang="en-GB" sz="2400" spc="-1" strike="noStrike">
                <a:latin typeface="Times new roman"/>
                <a:ea typeface="Arial"/>
              </a:rPr>
              <a:t>detect</a:t>
            </a:r>
            <a:r>
              <a:rPr b="0" lang="en-GB" sz="2400" spc="9" strike="noStrike">
                <a:latin typeface="Times new roman"/>
                <a:ea typeface="Arial"/>
              </a:rPr>
              <a:t> </a:t>
            </a:r>
            <a:r>
              <a:rPr b="0" lang="en-GB" sz="2400" spc="-1" strike="noStrike">
                <a:latin typeface="Times new roman"/>
                <a:ea typeface="Arial"/>
              </a:rPr>
              <a:t>a</a:t>
            </a:r>
            <a:r>
              <a:rPr b="0" lang="en-GB" sz="2400" spc="4" strike="noStrike">
                <a:latin typeface="Times new roman"/>
                <a:ea typeface="Arial"/>
              </a:rPr>
              <a:t> </a:t>
            </a:r>
            <a:r>
              <a:rPr b="0" lang="en-GB" sz="2400" spc="-1" strike="noStrike">
                <a:latin typeface="Times new roman"/>
                <a:ea typeface="Arial"/>
              </a:rPr>
              <a:t>face</a:t>
            </a:r>
            <a:r>
              <a:rPr b="0" lang="en-GB" sz="2400" spc="4" strike="noStrike">
                <a:latin typeface="Times new roman"/>
                <a:ea typeface="Arial"/>
              </a:rPr>
              <a:t> </a:t>
            </a:r>
            <a:r>
              <a:rPr b="0" lang="en-GB" sz="2400" spc="-1" strike="noStrike">
                <a:latin typeface="Times new roman"/>
                <a:ea typeface="Arial"/>
              </a:rPr>
              <a:t>along</a:t>
            </a:r>
            <a:r>
              <a:rPr b="0" lang="en-GB" sz="2400" spc="4" strike="noStrike">
                <a:latin typeface="Times new roman"/>
                <a:ea typeface="Arial"/>
              </a:rPr>
              <a:t> </a:t>
            </a:r>
            <a:r>
              <a:rPr b="0" lang="en-GB" sz="2400" spc="-1" strike="noStrike">
                <a:latin typeface="Times new roman"/>
                <a:ea typeface="Arial"/>
              </a:rPr>
              <a:t>with</a:t>
            </a:r>
            <a:r>
              <a:rPr b="0" lang="en-GB" sz="2400" spc="9" strike="noStrike">
                <a:latin typeface="Times new roman"/>
                <a:ea typeface="Arial"/>
              </a:rPr>
              <a:t> </a:t>
            </a:r>
            <a:r>
              <a:rPr b="0" lang="en-GB" sz="2400" spc="-1" strike="noStrike">
                <a:latin typeface="Times new roman"/>
                <a:ea typeface="Arial"/>
              </a:rPr>
              <a:t>a</a:t>
            </a:r>
            <a:r>
              <a:rPr b="0" lang="en-GB" sz="2400" spc="4" strike="noStrike">
                <a:latin typeface="Times new roman"/>
                <a:ea typeface="Arial"/>
              </a:rPr>
              <a:t> </a:t>
            </a:r>
            <a:r>
              <a:rPr b="0" lang="en-GB" sz="2400" spc="-1" strike="noStrike">
                <a:latin typeface="Times new roman"/>
                <a:ea typeface="Arial"/>
              </a:rPr>
              <a:t>mask</a:t>
            </a:r>
            <a:r>
              <a:rPr b="0" lang="en-GB" sz="2400" spc="4" strike="noStrike">
                <a:latin typeface="Times new roman"/>
                <a:ea typeface="Arial"/>
              </a:rPr>
              <a:t> </a:t>
            </a:r>
            <a:r>
              <a:rPr b="0" lang="en-GB" sz="2400" spc="-1" strike="noStrike">
                <a:latin typeface="Times new roman"/>
                <a:ea typeface="Arial"/>
              </a:rPr>
              <a:t>in</a:t>
            </a:r>
            <a:r>
              <a:rPr b="0" lang="en-GB" sz="2400" spc="4" strike="noStrike">
                <a:latin typeface="Times new roman"/>
                <a:ea typeface="Arial"/>
              </a:rPr>
              <a:t> </a:t>
            </a:r>
            <a:r>
              <a:rPr b="0" lang="en-GB" sz="2400" spc="-1" strike="noStrike">
                <a:latin typeface="Times new roman"/>
                <a:ea typeface="Arial"/>
              </a:rPr>
              <a:t>motion</a:t>
            </a:r>
            <a:endParaRPr b="0" lang="en-GB" sz="2400" spc="-1" strike="noStrike">
              <a:latin typeface="Times new roman"/>
            </a:endParaRPr>
          </a:p>
          <a:p>
            <a:pPr marL="100800" indent="126360">
              <a:lnSpc>
                <a:spcPct val="101000"/>
              </a:lnSpc>
              <a:spcBef>
                <a:spcPts val="434"/>
              </a:spcBef>
              <a:buClr>
                <a:srgbClr val="000000"/>
              </a:buClr>
              <a:buSzPct val="45000"/>
              <a:buFont typeface="Wingdings" charset="2"/>
              <a:buChar char=""/>
            </a:pPr>
            <a:r>
              <a:rPr b="0" lang="en-GB" sz="2400" spc="-1" strike="noStrike">
                <a:latin typeface="Times new roman"/>
                <a:ea typeface="Arial"/>
              </a:rPr>
              <a:t>Our project is only software based but for future purposes, our project will use a </a:t>
            </a:r>
            <a:r>
              <a:rPr b="0" lang="en-GB" sz="2400" spc="-1" strike="noStrike">
                <a:latin typeface="Times new roman"/>
                <a:ea typeface="Arial"/>
              </a:rPr>
              <a:t>camera to identify and recognise faces and there face mask, and we are also </a:t>
            </a:r>
            <a:r>
              <a:rPr b="0" lang="en-GB" sz="2400" spc="-1" strike="noStrike">
                <a:latin typeface="Times new roman"/>
                <a:ea typeface="Arial"/>
              </a:rPr>
              <a:t>using a UI guidance system, which will necessitate the use of a speaker. We'd </a:t>
            </a:r>
            <a:r>
              <a:rPr b="0" lang="en-GB" sz="2400" spc="-1" strike="noStrike">
                <a:latin typeface="Times new roman"/>
                <a:ea typeface="Arial"/>
              </a:rPr>
              <a:t>also need a device to maintain all these things and where our software will be </a:t>
            </a:r>
            <a:r>
              <a:rPr b="0" lang="en-GB" sz="2400" spc="-1" strike="noStrike">
                <a:latin typeface="Times new roman"/>
                <a:ea typeface="Arial"/>
              </a:rPr>
              <a:t>loaded; an ideal choice would be a Raspberry Pi or an Arduino Board, but as </a:t>
            </a:r>
            <a:r>
              <a:rPr b="0" lang="en-GB" sz="2400" spc="-1" strike="noStrike">
                <a:latin typeface="Times new roman"/>
                <a:ea typeface="Arial"/>
              </a:rPr>
              <a:t>we're simply submitting software, we won't be utilising one. Also, our </a:t>
            </a:r>
            <a:r>
              <a:rPr b="0" lang="en-GB" sz="2400" spc="-1" strike="noStrike">
                <a:latin typeface="Times new roman"/>
                <a:ea typeface="Arial"/>
              </a:rPr>
              <a:t>programme is OS independent as long as all dependencies are loaded. We </a:t>
            </a:r>
            <a:r>
              <a:rPr b="0" lang="en-GB" sz="2400" spc="-1" strike="noStrike">
                <a:latin typeface="Times new roman"/>
                <a:ea typeface="Arial"/>
              </a:rPr>
              <a:t>developed it on our personal computers. We've also tested on a variety of </a:t>
            </a:r>
            <a:r>
              <a:rPr b="0" lang="en-GB" sz="2400" spc="-1" strike="noStrike">
                <a:latin typeface="Times new roman"/>
                <a:ea typeface="Arial"/>
              </a:rPr>
              <a:t>operating systems, including Windows, Ubuntu, etc.</a:t>
            </a:r>
            <a:endParaRPr b="0" lang="en-GB" sz="2400" spc="-1" strike="noStrike">
              <a:latin typeface="Times new roman"/>
            </a:endParaRPr>
          </a:p>
        </p:txBody>
      </p:sp>
      <p:sp>
        <p:nvSpPr>
          <p:cNvPr id="8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BF7AF72C-9A88-4244-8C8D-0190B41030ED}" type="slidenum">
              <a:rPr b="0" lang="en-US" sz="1200" spc="-1" strike="noStrike">
                <a:solidFill>
                  <a:srgbClr val="888888"/>
                </a:solidFill>
                <a:latin typeface="Calibri"/>
                <a:ea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US" sz="4400" spc="-1" strike="noStrike">
                <a:solidFill>
                  <a:srgbClr val="000000"/>
                </a:solidFill>
                <a:latin typeface="Calibri"/>
                <a:ea typeface="Calibri"/>
              </a:rPr>
              <a:t>Methodology used</a:t>
            </a:r>
            <a:endParaRPr b="0" lang="en-IN" sz="4400" spc="-1" strike="noStrike">
              <a:solidFill>
                <a:srgbClr val="000000"/>
              </a:solidFill>
              <a:latin typeface="Arial"/>
            </a:endParaRPr>
          </a:p>
        </p:txBody>
      </p:sp>
      <p:sp>
        <p:nvSpPr>
          <p:cNvPr id="83" name="PlaceHolder 2"/>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buNone/>
              <a:tabLst>
                <a:tab algn="l" pos="0"/>
              </a:tabLst>
            </a:pPr>
            <a:fld id="{A34DE9E7-DA08-4767-9C63-4DC19340F42E}" type="slidenum">
              <a:rPr b="0" lang="en-US" sz="1200" spc="-1" strike="noStrike">
                <a:solidFill>
                  <a:srgbClr val="888888"/>
                </a:solidFill>
                <a:latin typeface="Calibri"/>
                <a:ea typeface="Calibri"/>
              </a:rPr>
              <a:t>&lt;number&gt;</a:t>
            </a:fld>
            <a:endParaRPr b="0" lang="en-IN" sz="1200" spc="-1" strike="noStrike">
              <a:latin typeface="Times New Roman"/>
            </a:endParaRPr>
          </a:p>
        </p:txBody>
      </p:sp>
      <p:pic>
        <p:nvPicPr>
          <p:cNvPr id="84" name="" descr=""/>
          <p:cNvPicPr/>
          <p:nvPr/>
        </p:nvPicPr>
        <p:blipFill>
          <a:blip r:embed="rId1"/>
          <a:stretch/>
        </p:blipFill>
        <p:spPr>
          <a:xfrm>
            <a:off x="3060000" y="1800000"/>
            <a:ext cx="5760000" cy="4540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 descr=""/>
          <p:cNvPicPr/>
          <p:nvPr/>
        </p:nvPicPr>
        <p:blipFill>
          <a:blip r:embed="rId1"/>
          <a:srcRect l="0" t="0" r="0" b="10786"/>
          <a:stretch/>
        </p:blipFill>
        <p:spPr>
          <a:xfrm>
            <a:off x="3240000" y="360000"/>
            <a:ext cx="5425200" cy="61178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TotalTime>
  <Application>LibreOffice/7.2.6.2$Linux_X86_64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2022-05-16T21:04:15Z</dcterms:modified>
  <cp:revision>1</cp:revision>
  <dc:subject/>
  <dc:title/>
</cp:coreProperties>
</file>